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67" r:id="rId5"/>
    <p:sldId id="272" r:id="rId6"/>
    <p:sldId id="257" r:id="rId7"/>
    <p:sldId id="258" r:id="rId8"/>
    <p:sldId id="269" r:id="rId9"/>
    <p:sldId id="328" r:id="rId10"/>
    <p:sldId id="283" r:id="rId11"/>
    <p:sldId id="305" r:id="rId12"/>
    <p:sldId id="304" r:id="rId13"/>
    <p:sldId id="306" r:id="rId14"/>
    <p:sldId id="298" r:id="rId15"/>
    <p:sldId id="282" r:id="rId16"/>
    <p:sldId id="311" r:id="rId17"/>
    <p:sldId id="280" r:id="rId18"/>
    <p:sldId id="281" r:id="rId19"/>
    <p:sldId id="270" r:id="rId20"/>
    <p:sldId id="286" r:id="rId21"/>
    <p:sldId id="313" r:id="rId22"/>
    <p:sldId id="285" r:id="rId23"/>
    <p:sldId id="312" r:id="rId24"/>
    <p:sldId id="297" r:id="rId25"/>
    <p:sldId id="315" r:id="rId26"/>
    <p:sldId id="316" r:id="rId27"/>
    <p:sldId id="303" r:id="rId28"/>
    <p:sldId id="301" r:id="rId29"/>
    <p:sldId id="287" r:id="rId30"/>
    <p:sldId id="307" r:id="rId31"/>
    <p:sldId id="295" r:id="rId32"/>
    <p:sldId id="289" r:id="rId33"/>
    <p:sldId id="318" r:id="rId34"/>
    <p:sldId id="319" r:id="rId35"/>
    <p:sldId id="321" r:id="rId36"/>
    <p:sldId id="322" r:id="rId37"/>
    <p:sldId id="327" r:id="rId38"/>
    <p:sldId id="271" r:id="rId39"/>
    <p:sldId id="292" r:id="rId40"/>
    <p:sldId id="293" r:id="rId41"/>
    <p:sldId id="309" r:id="rId42"/>
    <p:sldId id="310" r:id="rId43"/>
    <p:sldId id="308" r:id="rId44"/>
    <p:sldId id="323" r:id="rId45"/>
    <p:sldId id="324" r:id="rId46"/>
    <p:sldId id="325" r:id="rId47"/>
    <p:sldId id="326" r:id="rId48"/>
    <p:sldId id="266" r:id="rId49"/>
    <p:sldId id="2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  <p:cmAuthor id="3" name="Võ Ngọc Khánh" initials="VNK" lastIdx="152" clrIdx="2">
    <p:extLst>
      <p:ext uri="{19B8F6BF-5375-455C-9EA6-DF929625EA0E}">
        <p15:presenceInfo xmlns:p15="http://schemas.microsoft.com/office/powerpoint/2012/main" userId="876f20fda43589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BC0E1A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47" autoAdjust="0"/>
  </p:normalViewPr>
  <p:slideViewPr>
    <p:cSldViewPr snapToGrid="0">
      <p:cViewPr varScale="1">
        <p:scale>
          <a:sx n="73" d="100"/>
          <a:sy n="73" d="100"/>
        </p:scale>
        <p:origin x="99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14/04/2023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14DC-17F3-4843-B37F-6F42AA6FF289}" type="datetimeFigureOut">
              <a:rPr lang="en-US" smtClean="0"/>
              <a:t>14/04/2023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20841-9279-4F3B-ADAE-A799E3AC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5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73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8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9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3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0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5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4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6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9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6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82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3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52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92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93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16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0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08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63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00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96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43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57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7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5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2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3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3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6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8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0841-9279-4F3B-ADAE-A799E3ACF9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14/04/2023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Click to 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14/04/2023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14/04/2023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1676" y="2693087"/>
            <a:ext cx="4768647" cy="1263413"/>
          </a:xfrm>
        </p:spPr>
        <p:txBody>
          <a:bodyPr anchor="b">
            <a:normAutofit/>
          </a:bodyPr>
          <a:lstStyle>
            <a:lvl1pPr algn="ctr">
              <a:defRPr sz="8000" cap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en-US" noProof="0"/>
              <a:t>Q &amp;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907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679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86554-F195-4BB9-8C7B-4F14E713C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560"/>
            <a:ext cx="12192000" cy="68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B8CE-6652-42D4-AC24-8D24A5B2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185A-BCC1-485A-8B1A-7B343B7E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E4B6B-E82E-4DCC-8CEC-9B345C0A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AF807-5B4C-4A37-A225-E0CD5C5C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433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D0CC-9619-4431-A2D0-4D891CD8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2A412-5F37-4852-AD4A-0CDA9EE3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96986-5A06-48A3-B14D-EA2EA257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 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98F8-8367-4E21-8B31-E19D9B5F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284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14/04/2023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14/04/2023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8" r:id="rId4"/>
    <p:sldLayoutId id="2147483677" r:id="rId5"/>
    <p:sldLayoutId id="2147483670" r:id="rId6"/>
    <p:sldLayoutId id="2147483662" r:id="rId7"/>
    <p:sldLayoutId id="2147483676" r:id="rId8"/>
    <p:sldLayoutId id="2147483668" r:id="rId9"/>
    <p:sldLayoutId id="2147483671" r:id="rId10"/>
    <p:sldLayoutId id="2147483669" r:id="rId11"/>
    <p:sldLayoutId id="2147483672" r:id="rId12"/>
    <p:sldLayoutId id="2147483663" r:id="rId13"/>
    <p:sldLayoutId id="2147483679" r:id="rId14"/>
    <p:sldLayoutId id="2147483664" r:id="rId15"/>
    <p:sldLayoutId id="2147483665" r:id="rId16"/>
    <p:sldLayoutId id="2147483666" r:id="rId17"/>
    <p:sldLayoutId id="2147483673" r:id="rId18"/>
    <p:sldLayoutId id="2147483667" r:id="rId19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B2399-3F0C-4557-AD7F-D7CD1883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 JpaRepository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118" y="1577804"/>
            <a:ext cx="10723882" cy="526942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08CDB-62C3-40F3-B1D2-124A3CBA76E1}"/>
              </a:ext>
            </a:extLst>
          </p:cNvPr>
          <p:cNvSpPr txBox="1"/>
          <p:nvPr/>
        </p:nvSpPr>
        <p:spPr>
          <a:xfrm>
            <a:off x="1371600" y="1665309"/>
            <a:ext cx="960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example, if we have an Entity User in the database, we can create a UserRepository interface that represents User and inherits from JpaRepository like so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5CB51-B0C9-489B-B29A-7D5EDC3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18" y="2483431"/>
            <a:ext cx="6569009" cy="36274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8FA78A-343D-47E0-975A-AA18AAE48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18" y="2521534"/>
            <a:ext cx="6561389" cy="3589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A0C16F-62F0-4E98-B985-4CC8B9D43617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7944769" y="2583811"/>
            <a:ext cx="468750" cy="272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7EC92E-9E33-40FD-B85B-3825F69B5BFA}"/>
              </a:ext>
            </a:extLst>
          </p:cNvPr>
          <p:cNvSpPr txBox="1"/>
          <p:nvPr/>
        </p:nvSpPr>
        <p:spPr>
          <a:xfrm flipH="1">
            <a:off x="8413519" y="2399145"/>
            <a:ext cx="35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Import the necessary libraries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356F43-9BE4-424A-8F3A-7E2788B2DCBC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798942" y="3279313"/>
            <a:ext cx="614577" cy="3105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B690BF-5EE9-400D-9F72-544BA64B84E2}"/>
              </a:ext>
            </a:extLst>
          </p:cNvPr>
          <p:cNvSpPr txBox="1"/>
          <p:nvPr/>
        </p:nvSpPr>
        <p:spPr>
          <a:xfrm flipH="1">
            <a:off x="8413519" y="3094647"/>
            <a:ext cx="35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Extends JpaRepository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5F834E-BA1A-49B8-859A-7A9E0D74F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18" y="2479217"/>
            <a:ext cx="6538527" cy="358933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8A6259-1996-4EBA-B788-D61AFCB68707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5995555" y="3725277"/>
            <a:ext cx="2514481" cy="287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174F422-EF2F-4EE3-B4C1-214914694E72}"/>
              </a:ext>
            </a:extLst>
          </p:cNvPr>
          <p:cNvSpPr txBox="1"/>
          <p:nvPr/>
        </p:nvSpPr>
        <p:spPr>
          <a:xfrm flipH="1">
            <a:off x="8510036" y="3540611"/>
            <a:ext cx="37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Query creation by </a:t>
            </a:r>
            <a:r>
              <a:rPr lang="en-US" b="1">
                <a:solidFill>
                  <a:srgbClr val="FF0000"/>
                </a:solidFill>
              </a:rPr>
              <a:t>method name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BEE1910-1989-4836-BC88-C7455C22D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" y="2479217"/>
            <a:ext cx="6538527" cy="35969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6D3485-F486-477C-9860-1D2AD7B8674F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6791258" y="4454699"/>
            <a:ext cx="1815415" cy="584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D7EB992-78AE-48C7-A920-7A98FF66CA1C}"/>
              </a:ext>
            </a:extLst>
          </p:cNvPr>
          <p:cNvSpPr txBox="1"/>
          <p:nvPr/>
        </p:nvSpPr>
        <p:spPr>
          <a:xfrm flipH="1">
            <a:off x="8606673" y="4131533"/>
            <a:ext cx="371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Query creation by 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Annotation </a:t>
            </a:r>
            <a:r>
              <a:rPr lang="en-US" b="1">
                <a:solidFill>
                  <a:srgbClr val="FF0000"/>
                </a:solidFill>
              </a:rPr>
              <a:t>@Query</a:t>
            </a:r>
          </a:p>
        </p:txBody>
      </p:sp>
    </p:spTree>
    <p:extLst>
      <p:ext uri="{BB962C8B-B14F-4D97-AF65-F5344CB8AC3E}">
        <p14:creationId xmlns:p14="http://schemas.microsoft.com/office/powerpoint/2010/main" val="425334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9" grpId="0"/>
      <p:bldP spid="29" grpId="1"/>
      <p:bldP spid="46" grpId="0"/>
      <p:bldP spid="46" grpId="1"/>
      <p:bldP spid="53" grpId="0"/>
      <p:bldP spid="53" grpId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Basic Spring Data JPA Flow</a:t>
            </a:r>
            <a:endParaRPr lang="en-US" sz="3600" b="1" dirty="0">
              <a:latin typeface="+mn-lt"/>
            </a:endParaRPr>
          </a:p>
        </p:txBody>
      </p:sp>
      <p:pic>
        <p:nvPicPr>
          <p:cNvPr id="3074" name="Picture 2" descr="AlgoDaily - Spring Boot Interview Questions - Introduction">
            <a:extLst>
              <a:ext uri="{FF2B5EF4-FFF2-40B4-BE49-F238E27FC236}">
                <a16:creationId xmlns:a16="http://schemas.microsoft.com/office/drawing/2014/main" id="{9D823412-775F-4881-8E95-28EA96DB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94" y="1758698"/>
            <a:ext cx="6284047" cy="474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65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0B0ECA-5A29-4B75-801D-24FAB698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35" y="705854"/>
            <a:ext cx="10359736" cy="72072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Working With Spring Data JPA +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E154B-FCDC-49B8-A812-9D3B6670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81" y="2483131"/>
            <a:ext cx="7069446" cy="272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AC108-9B0C-4BF8-B3B4-9E91AF4D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981" y="2445042"/>
            <a:ext cx="7069446" cy="2726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5B1168-9394-42AA-BC3D-D3960CC6C732}"/>
              </a:ext>
            </a:extLst>
          </p:cNvPr>
          <p:cNvSpPr txBox="1"/>
          <p:nvPr/>
        </p:nvSpPr>
        <p:spPr>
          <a:xfrm flipH="1">
            <a:off x="9767598" y="2069802"/>
            <a:ext cx="35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Spring data JPA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280AF-45EA-4A05-95DC-C7C42603F0E0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582975" y="2254468"/>
            <a:ext cx="1184623" cy="7370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A0761-86EE-4BA5-86E5-E863585775E0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8645237" y="2725890"/>
            <a:ext cx="1122361" cy="265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2E0FB3-7772-44D0-AFFA-42AEFC4F5180}"/>
              </a:ext>
            </a:extLst>
          </p:cNvPr>
          <p:cNvSpPr txBox="1"/>
          <p:nvPr/>
        </p:nvSpPr>
        <p:spPr>
          <a:xfrm flipH="1">
            <a:off x="9767598" y="2541224"/>
            <a:ext cx="34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Hibernate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9C295B-4F7A-44E4-B448-A7801D3F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982" y="2467719"/>
            <a:ext cx="7069445" cy="272100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2CA874-7DF8-4698-B456-1C189665D2DD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7509187" y="3337981"/>
            <a:ext cx="2345003" cy="534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6AA619-C181-412B-A9EE-10D49334CFA7}"/>
              </a:ext>
            </a:extLst>
          </p:cNvPr>
          <p:cNvSpPr txBox="1"/>
          <p:nvPr/>
        </p:nvSpPr>
        <p:spPr>
          <a:xfrm flipH="1">
            <a:off x="9854190" y="3153315"/>
            <a:ext cx="20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Connect mysql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AA9BB97-8CDB-4DD8-BFDB-C059E864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79" y="2448984"/>
            <a:ext cx="7069445" cy="273776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45ED6C-78F1-4F38-BB0B-F2DC62C3FA89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8076898" y="4273033"/>
            <a:ext cx="1690700" cy="534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C9EF5-575E-47A3-BA88-FF6792EC0BC4}"/>
              </a:ext>
            </a:extLst>
          </p:cNvPr>
          <p:cNvSpPr txBox="1"/>
          <p:nvPr/>
        </p:nvSpPr>
        <p:spPr>
          <a:xfrm flipH="1">
            <a:off x="9767598" y="4088367"/>
            <a:ext cx="16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Spring Web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652B70-43B6-486C-AA2C-6BB8FFC99040}"/>
              </a:ext>
            </a:extLst>
          </p:cNvPr>
          <p:cNvSpPr txBox="1"/>
          <p:nvPr/>
        </p:nvSpPr>
        <p:spPr>
          <a:xfrm>
            <a:off x="1464687" y="1646390"/>
            <a:ext cx="5963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1. A</a:t>
            </a:r>
            <a:r>
              <a:rPr lang="en-US" sz="2200">
                <a:solidFill>
                  <a:schemeClr val="tx1"/>
                </a:solidFill>
              </a:rPr>
              <a:t>dd required dependencies in pom.xml file :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226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  <p:bldP spid="21" grpId="0"/>
      <p:bldP spid="21" grpId="1"/>
      <p:bldP spid="34" grpId="0"/>
      <p:bldP spid="34" grpId="1"/>
      <p:bldP spid="49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0B0ECA-5A29-4B75-801D-24FAB698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35" y="705854"/>
            <a:ext cx="10359736" cy="72072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Working With Spring Data JPA + Database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652B70-43B6-486C-AA2C-6BB8FFC99040}"/>
              </a:ext>
            </a:extLst>
          </p:cNvPr>
          <p:cNvSpPr txBox="1"/>
          <p:nvPr/>
        </p:nvSpPr>
        <p:spPr>
          <a:xfrm>
            <a:off x="1464687" y="1646390"/>
            <a:ext cx="6213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2. Config database in application.properties file </a:t>
            </a:r>
            <a:r>
              <a:rPr lang="en-US" sz="2200">
                <a:solidFill>
                  <a:schemeClr val="tx1"/>
                </a:solidFill>
              </a:rPr>
              <a:t>: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506A3-EDAC-4BC7-95D0-BA2194EB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23" y="2316592"/>
            <a:ext cx="7294850" cy="2041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1681C-85A8-426F-915B-AA1AA057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23" y="2377709"/>
            <a:ext cx="7294850" cy="20189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93583F-A533-4F1F-8FBC-53233B30F573}"/>
              </a:ext>
            </a:extLst>
          </p:cNvPr>
          <p:cNvCxnSpPr>
            <a:cxnSpLocks/>
          </p:cNvCxnSpPr>
          <p:nvPr/>
        </p:nvCxnSpPr>
        <p:spPr>
          <a:xfrm flipV="1">
            <a:off x="8208818" y="2415831"/>
            <a:ext cx="1433946" cy="545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0F4D5F-5DBC-4BEA-912B-6BD16151A160}"/>
              </a:ext>
            </a:extLst>
          </p:cNvPr>
          <p:cNvSpPr txBox="1"/>
          <p:nvPr/>
        </p:nvSpPr>
        <p:spPr>
          <a:xfrm flipH="1">
            <a:off x="9714271" y="2131926"/>
            <a:ext cx="20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Config mysql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C967A-9D87-473F-99BB-57939943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362" y="2341375"/>
            <a:ext cx="7248511" cy="203621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7C60EB-8580-478F-859B-52BA3E8D53CD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832273" y="2935266"/>
            <a:ext cx="924789" cy="555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E93C1B-F534-4F31-8B6E-E2B7D6744171}"/>
              </a:ext>
            </a:extLst>
          </p:cNvPr>
          <p:cNvSpPr txBox="1"/>
          <p:nvPr/>
        </p:nvSpPr>
        <p:spPr>
          <a:xfrm flipH="1">
            <a:off x="9757062" y="2750600"/>
            <a:ext cx="233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Config driver mysql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2A05716-6DC7-4817-BB83-2BFE33A5F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91" y="2341375"/>
            <a:ext cx="7243693" cy="201530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B3B2D-DD33-4B2B-8B17-A270441535F2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6255327" y="3585402"/>
            <a:ext cx="3458944" cy="311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7753E0A-16A0-4AAB-83FF-12BC9857BBEC}"/>
              </a:ext>
            </a:extLst>
          </p:cNvPr>
          <p:cNvSpPr txBox="1"/>
          <p:nvPr/>
        </p:nvSpPr>
        <p:spPr>
          <a:xfrm flipH="1">
            <a:off x="9714271" y="3400736"/>
            <a:ext cx="233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Config hibernate</a:t>
            </a:r>
          </a:p>
        </p:txBody>
      </p:sp>
    </p:spTree>
    <p:extLst>
      <p:ext uri="{BB962C8B-B14F-4D97-AF65-F5344CB8AC3E}">
        <p14:creationId xmlns:p14="http://schemas.microsoft.com/office/powerpoint/2010/main" val="9634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26" grpId="0"/>
      <p:bldP spid="26" grpId="1"/>
      <p:bldP spid="35" grpId="0"/>
      <p:bldP spid="35" grpId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4671"/>
            <a:ext cx="10574594" cy="532060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</a:rPr>
              <a:t>3. Define the Entity class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solidFill>
                <a:schemeClr val="tx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solidFill>
                <a:schemeClr val="tx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solidFill>
                <a:schemeClr val="tx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solidFill>
                <a:schemeClr val="tx1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</a:rPr>
              <a:t>4. Define the repository interface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A41D0B-6DF7-4142-AB77-F2B9A9DB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93" y="1846008"/>
            <a:ext cx="3681571" cy="29810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80B119-E41A-44D3-95D1-630402AE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46" y="1865744"/>
            <a:ext cx="3630318" cy="2961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22BAD1-3FA3-43D3-B3D1-4E5673A9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54" y="5312256"/>
            <a:ext cx="4823447" cy="10938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07D942-0AAD-47F0-B677-FDFA6643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35" y="705854"/>
            <a:ext cx="10359736" cy="72072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Working With Spring Data JPA + Database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CC0727-6B69-4B80-B468-2048FACDBF90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695768" y="1830931"/>
            <a:ext cx="2795950" cy="283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1B9C0B-42FB-423B-A0E2-8BD8C0FEE058}"/>
              </a:ext>
            </a:extLst>
          </p:cNvPr>
          <p:cNvSpPr txBox="1"/>
          <p:nvPr/>
        </p:nvSpPr>
        <p:spPr>
          <a:xfrm flipH="1">
            <a:off x="9491718" y="1646265"/>
            <a:ext cx="20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@Entity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05B9BD-53EF-40F5-A4D6-45858B8DB0BE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8734898" y="2630932"/>
            <a:ext cx="815919" cy="1208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39B18A-63CB-48CC-A172-540C3AB4C0FC}"/>
              </a:ext>
            </a:extLst>
          </p:cNvPr>
          <p:cNvSpPr txBox="1"/>
          <p:nvPr/>
        </p:nvSpPr>
        <p:spPr>
          <a:xfrm flipH="1">
            <a:off x="9550817" y="2567164"/>
            <a:ext cx="93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@Id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3E62A-7E5E-4037-AB16-BE09F93F7C1B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8734898" y="2607303"/>
            <a:ext cx="819555" cy="624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2FCA17-AD9D-42B8-85A2-4AF3811D5D7B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7141580" y="3076205"/>
            <a:ext cx="2420498" cy="630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780EEA-CC30-40E3-AC10-819A78CF7099}"/>
              </a:ext>
            </a:extLst>
          </p:cNvPr>
          <p:cNvSpPr txBox="1"/>
          <p:nvPr/>
        </p:nvSpPr>
        <p:spPr>
          <a:xfrm flipH="1">
            <a:off x="9562078" y="3521547"/>
            <a:ext cx="14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@Column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8111FA-6509-45FC-980B-5BBB1D14FF88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7577732" y="3925725"/>
            <a:ext cx="1973085" cy="271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A74D02-9B11-479F-8E2C-C8D340F0CD31}"/>
              </a:ext>
            </a:extLst>
          </p:cNvPr>
          <p:cNvSpPr txBox="1"/>
          <p:nvPr/>
        </p:nvSpPr>
        <p:spPr>
          <a:xfrm flipH="1">
            <a:off x="9550817" y="4012494"/>
            <a:ext cx="207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@ManyToOne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9C3BDD-8FE4-4135-8144-DC1F5BD3EEE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577732" y="4012494"/>
            <a:ext cx="1973085" cy="609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8C0270-DFF3-46AB-AA88-27F0CF07F840}"/>
              </a:ext>
            </a:extLst>
          </p:cNvPr>
          <p:cNvSpPr txBox="1"/>
          <p:nvPr/>
        </p:nvSpPr>
        <p:spPr>
          <a:xfrm>
            <a:off x="9550817" y="4437213"/>
            <a:ext cx="181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@JoinColumn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9BB40-D64C-4541-9A16-06CCFFAF3342}"/>
              </a:ext>
            </a:extLst>
          </p:cNvPr>
          <p:cNvSpPr txBox="1"/>
          <p:nvPr/>
        </p:nvSpPr>
        <p:spPr>
          <a:xfrm flipH="1">
            <a:off x="9554453" y="3047462"/>
            <a:ext cx="222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@GeneratedValue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103EA8-DA21-4F35-84BE-7737F913519D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6695768" y="2130976"/>
            <a:ext cx="2824997" cy="104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1F604DD-225A-4D94-9F69-0909A6E9CBD6}"/>
              </a:ext>
            </a:extLst>
          </p:cNvPr>
          <p:cNvSpPr txBox="1"/>
          <p:nvPr/>
        </p:nvSpPr>
        <p:spPr>
          <a:xfrm flipH="1">
            <a:off x="9520765" y="2051010"/>
            <a:ext cx="14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@Table</a:t>
            </a:r>
          </a:p>
        </p:txBody>
      </p:sp>
    </p:spTree>
    <p:extLst>
      <p:ext uri="{BB962C8B-B14F-4D97-AF65-F5344CB8AC3E}">
        <p14:creationId xmlns:p14="http://schemas.microsoft.com/office/powerpoint/2010/main" val="32264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8" grpId="0"/>
      <p:bldP spid="33" grpId="0"/>
      <p:bldP spid="38" grpId="0"/>
      <p:bldP spid="43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74804F-8F88-4BA0-8926-71B5E6B5B6BB}"/>
              </a:ext>
            </a:extLst>
          </p:cNvPr>
          <p:cNvSpPr txBox="1"/>
          <p:nvPr/>
        </p:nvSpPr>
        <p:spPr>
          <a:xfrm>
            <a:off x="1455173" y="1702438"/>
            <a:ext cx="3055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5. Define Service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7A9CB-7AE1-4818-BA91-13F150D5031A}"/>
              </a:ext>
            </a:extLst>
          </p:cNvPr>
          <p:cNvSpPr txBox="1"/>
          <p:nvPr/>
        </p:nvSpPr>
        <p:spPr>
          <a:xfrm>
            <a:off x="6539939" y="1696926"/>
            <a:ext cx="3339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6. Define Controller class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382230-25A9-4160-A680-CFCCEFDF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35" y="705854"/>
            <a:ext cx="10359736" cy="72072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Working With Spring Data JPA +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68A8C-BAA9-4982-9BDC-61181ADD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3" y="2241744"/>
            <a:ext cx="4070635" cy="4316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D891B-AF5E-4800-9214-A5C39CFDE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194" y="2241744"/>
            <a:ext cx="3973720" cy="43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08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cap="none">
                <a:solidFill>
                  <a:schemeClr val="bg2">
                    <a:lumMod val="10000"/>
                  </a:schemeClr>
                </a:solidFill>
                <a:latin typeface="+mn-lt"/>
              </a:rPr>
              <a:t>SPRING SECURITY</a:t>
            </a:r>
            <a:endParaRPr lang="en-US" sz="6000" b="1" cap="non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536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Overview Spring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10325182" cy="5296966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/>
                </a:solidFill>
              </a:rPr>
              <a:t>What is Spring Security?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/>
                </a:solidFill>
              </a:rPr>
              <a:t>What is Spring Security used for?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9F204-433F-44D0-9F5A-400B7B78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619" y="2977400"/>
            <a:ext cx="6038459" cy="33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Spring Security in work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934F6-0FF8-44AF-8617-A30342ADB234}"/>
              </a:ext>
            </a:extLst>
          </p:cNvPr>
          <p:cNvSpPr/>
          <p:nvPr/>
        </p:nvSpPr>
        <p:spPr>
          <a:xfrm>
            <a:off x="1397581" y="2271530"/>
            <a:ext cx="1071715" cy="134701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Spring</a:t>
            </a:r>
          </a:p>
          <a:p>
            <a:pPr algn="ctr"/>
            <a:r>
              <a:rPr lang="en-US" sz="1400" b="1"/>
              <a:t> Security</a:t>
            </a:r>
          </a:p>
          <a:p>
            <a:pPr algn="ctr"/>
            <a:r>
              <a:rPr lang="en-US" sz="1400" b="1"/>
              <a:t>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5C616B-95B4-432C-9C67-86B3462F050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2469296" y="2945040"/>
            <a:ext cx="532683" cy="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1E33E97A-813E-4FAE-8DC4-65F9E81CE59F}"/>
              </a:ext>
            </a:extLst>
          </p:cNvPr>
          <p:cNvSpPr/>
          <p:nvPr/>
        </p:nvSpPr>
        <p:spPr>
          <a:xfrm>
            <a:off x="3001979" y="2186672"/>
            <a:ext cx="2144103" cy="1516737"/>
          </a:xfrm>
          <a:prstGeom prst="flowChartDecisi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Is Resource Protected ?</a:t>
            </a: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402F31E9-68FF-4478-9931-C7862524ADB1}"/>
              </a:ext>
            </a:extLst>
          </p:cNvPr>
          <p:cNvSpPr/>
          <p:nvPr/>
        </p:nvSpPr>
        <p:spPr>
          <a:xfrm>
            <a:off x="9190021" y="2271530"/>
            <a:ext cx="2290917" cy="1347019"/>
          </a:xfrm>
          <a:prstGeom prst="flowChartDecisi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Is User</a:t>
            </a:r>
          </a:p>
          <a:p>
            <a:pPr algn="ctr"/>
            <a:r>
              <a:rPr lang="en-US" sz="1400"/>
              <a:t>Authorised ?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D3AEAB08-1AC9-4EC2-97A0-739F572517CE}"/>
              </a:ext>
            </a:extLst>
          </p:cNvPr>
          <p:cNvSpPr/>
          <p:nvPr/>
        </p:nvSpPr>
        <p:spPr>
          <a:xfrm>
            <a:off x="5785417" y="2222090"/>
            <a:ext cx="2752924" cy="1445901"/>
          </a:xfrm>
          <a:prstGeom prst="flowChartDecisi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Is User</a:t>
            </a:r>
          </a:p>
          <a:p>
            <a:pPr algn="ctr"/>
            <a:r>
              <a:rPr lang="en-US" sz="1400" b="1"/>
              <a:t>Authenticated 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00059F-AB21-4F9A-A4BF-C294EE277A9D}"/>
              </a:ext>
            </a:extLst>
          </p:cNvPr>
          <p:cNvSpPr/>
          <p:nvPr/>
        </p:nvSpPr>
        <p:spPr>
          <a:xfrm>
            <a:off x="6181798" y="4343676"/>
            <a:ext cx="1936173" cy="7202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Authenticate User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B48F2A-07CF-45C4-AD01-8EEA40C72F9C}"/>
              </a:ext>
            </a:extLst>
          </p:cNvPr>
          <p:cNvSpPr/>
          <p:nvPr/>
        </p:nvSpPr>
        <p:spPr>
          <a:xfrm>
            <a:off x="9367392" y="4302332"/>
            <a:ext cx="1936173" cy="7202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Access Denied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63A809-7C79-4545-9355-385DDF44FC18}"/>
              </a:ext>
            </a:extLst>
          </p:cNvPr>
          <p:cNvCxnSpPr>
            <a:cxnSpLocks/>
            <a:stCxn id="13" idx="3"/>
            <a:endCxn id="35" idx="1"/>
          </p:cNvCxnSpPr>
          <p:nvPr/>
        </p:nvCxnSpPr>
        <p:spPr>
          <a:xfrm>
            <a:off x="5146082" y="2945041"/>
            <a:ext cx="639335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4719D9-B896-4CD5-A447-A78DFFC471D9}"/>
              </a:ext>
            </a:extLst>
          </p:cNvPr>
          <p:cNvCxnSpPr>
            <a:cxnSpLocks/>
            <a:stCxn id="35" idx="3"/>
            <a:endCxn id="30" idx="1"/>
          </p:cNvCxnSpPr>
          <p:nvPr/>
        </p:nvCxnSpPr>
        <p:spPr>
          <a:xfrm flipV="1">
            <a:off x="8538341" y="2945040"/>
            <a:ext cx="651680" cy="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71C66A9-FCEC-44A5-A931-327A7A41A208}"/>
              </a:ext>
            </a:extLst>
          </p:cNvPr>
          <p:cNvSpPr/>
          <p:nvPr/>
        </p:nvSpPr>
        <p:spPr>
          <a:xfrm>
            <a:off x="3092970" y="5396791"/>
            <a:ext cx="1936173" cy="720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Web Resource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7ACE73-4D92-4D8B-818B-ECA2C5B40AD9}"/>
              </a:ext>
            </a:extLst>
          </p:cNvPr>
          <p:cNvCxnSpPr>
            <a:cxnSpLocks/>
            <a:stCxn id="13" idx="2"/>
            <a:endCxn id="47" idx="0"/>
          </p:cNvCxnSpPr>
          <p:nvPr/>
        </p:nvCxnSpPr>
        <p:spPr>
          <a:xfrm flipH="1">
            <a:off x="4061057" y="3703409"/>
            <a:ext cx="12974" cy="1693382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75CDE4-998A-42E8-8D21-5BCCEFD3CE6F}"/>
              </a:ext>
            </a:extLst>
          </p:cNvPr>
          <p:cNvCxnSpPr>
            <a:cxnSpLocks/>
            <a:stCxn id="30" idx="2"/>
            <a:endCxn id="39" idx="0"/>
          </p:cNvCxnSpPr>
          <p:nvPr/>
        </p:nvCxnSpPr>
        <p:spPr>
          <a:xfrm flipH="1">
            <a:off x="10335479" y="3618549"/>
            <a:ext cx="1" cy="68378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ABD48A-9183-49CB-AE75-33EEA0160570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flipH="1">
            <a:off x="7149885" y="3667991"/>
            <a:ext cx="11994" cy="67568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2EA458-9A74-4BAA-9A2D-CEE102C4199D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465749" y="4703783"/>
            <a:ext cx="716049" cy="17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F67E50-2FA5-4589-8EAB-BC72DF8DD95C}"/>
              </a:ext>
            </a:extLst>
          </p:cNvPr>
          <p:cNvCxnSpPr>
            <a:cxnSpLocks/>
          </p:cNvCxnSpPr>
          <p:nvPr/>
        </p:nvCxnSpPr>
        <p:spPr>
          <a:xfrm flipH="1" flipV="1">
            <a:off x="5459264" y="2945041"/>
            <a:ext cx="14088" cy="177606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574382F-5F4E-4630-9E62-54219DAF1EFE}"/>
              </a:ext>
            </a:extLst>
          </p:cNvPr>
          <p:cNvSpPr txBox="1"/>
          <p:nvPr/>
        </p:nvSpPr>
        <p:spPr>
          <a:xfrm>
            <a:off x="5171632" y="2505229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83F0C8-33BE-45C7-BCA7-FF633FDA9374}"/>
              </a:ext>
            </a:extLst>
          </p:cNvPr>
          <p:cNvSpPr txBox="1"/>
          <p:nvPr/>
        </p:nvSpPr>
        <p:spPr>
          <a:xfrm>
            <a:off x="8563551" y="2480839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E3910C-124C-40C6-9F21-522DFAECF267}"/>
              </a:ext>
            </a:extLst>
          </p:cNvPr>
          <p:cNvSpPr txBox="1"/>
          <p:nvPr/>
        </p:nvSpPr>
        <p:spPr>
          <a:xfrm>
            <a:off x="7197069" y="38125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A532C0-D808-407B-9574-2B7E4B6DB56E}"/>
              </a:ext>
            </a:extLst>
          </p:cNvPr>
          <p:cNvSpPr txBox="1"/>
          <p:nvPr/>
        </p:nvSpPr>
        <p:spPr>
          <a:xfrm>
            <a:off x="10370670" y="37529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ADD741-57C4-4421-9C91-0CE3A512894A}"/>
              </a:ext>
            </a:extLst>
          </p:cNvPr>
          <p:cNvSpPr txBox="1"/>
          <p:nvPr/>
        </p:nvSpPr>
        <p:spPr>
          <a:xfrm>
            <a:off x="4100807" y="434367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DACFAD-8449-4E56-BB99-E1A5B5A4DA6C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1480938" y="2945040"/>
            <a:ext cx="3374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A7C3B3-35C1-499A-8B88-6B472B09F03B}"/>
              </a:ext>
            </a:extLst>
          </p:cNvPr>
          <p:cNvCxnSpPr>
            <a:cxnSpLocks/>
          </p:cNvCxnSpPr>
          <p:nvPr/>
        </p:nvCxnSpPr>
        <p:spPr>
          <a:xfrm flipV="1">
            <a:off x="11818374" y="2945041"/>
            <a:ext cx="0" cy="2811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242F5-5574-49F8-8A78-07AC7B590A95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5029143" y="5756898"/>
            <a:ext cx="678923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1416B38-3FCC-449B-941E-BD1B6A3F314A}"/>
              </a:ext>
            </a:extLst>
          </p:cNvPr>
          <p:cNvSpPr txBox="1"/>
          <p:nvPr/>
        </p:nvSpPr>
        <p:spPr>
          <a:xfrm>
            <a:off x="11369131" y="2514298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522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3" grpId="0" animBg="1"/>
      <p:bldP spid="30" grpId="0" animBg="1"/>
      <p:bldP spid="35" grpId="0" animBg="1"/>
      <p:bldP spid="38" grpId="0" animBg="1"/>
      <p:bldP spid="39" grpId="0" animBg="1"/>
      <p:bldP spid="47" grpId="0" animBg="1"/>
      <p:bldP spid="80" grpId="0"/>
      <p:bldP spid="81" grpId="0"/>
      <p:bldP spid="82" grpId="0"/>
      <p:bldP spid="83" grpId="0"/>
      <p:bldP spid="84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Architecture Spring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61D32-5F8F-42F9-BE33-94200655B5FB}"/>
              </a:ext>
            </a:extLst>
          </p:cNvPr>
          <p:cNvSpPr txBox="1"/>
          <p:nvPr/>
        </p:nvSpPr>
        <p:spPr>
          <a:xfrm>
            <a:off x="1404102" y="1608173"/>
            <a:ext cx="512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Diagram components of Spring security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B23BBB-CA59-4CD2-B264-C8D58927FDD7}"/>
              </a:ext>
            </a:extLst>
          </p:cNvPr>
          <p:cNvSpPr/>
          <p:nvPr/>
        </p:nvSpPr>
        <p:spPr>
          <a:xfrm>
            <a:off x="1161221" y="3443252"/>
            <a:ext cx="1104647" cy="67681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383A87-0CB5-4770-9773-B824CE4F88A5}"/>
              </a:ext>
            </a:extLst>
          </p:cNvPr>
          <p:cNvSpPr/>
          <p:nvPr/>
        </p:nvSpPr>
        <p:spPr>
          <a:xfrm>
            <a:off x="3218127" y="3443252"/>
            <a:ext cx="2307037" cy="67681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Security Filters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F6663F-9F46-4CFA-B8BC-22E89134AB7D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265868" y="3781660"/>
            <a:ext cx="95225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7F8F38-68C9-460F-9E6E-DC22BFCC19EE}"/>
              </a:ext>
            </a:extLst>
          </p:cNvPr>
          <p:cNvSpPr/>
          <p:nvPr/>
        </p:nvSpPr>
        <p:spPr>
          <a:xfrm>
            <a:off x="3218127" y="2266922"/>
            <a:ext cx="2307037" cy="69830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FCF3DE-9851-434A-B346-7EDF238141CF}"/>
              </a:ext>
            </a:extLst>
          </p:cNvPr>
          <p:cNvCxnSpPr>
            <a:cxnSpLocks/>
          </p:cNvCxnSpPr>
          <p:nvPr/>
        </p:nvCxnSpPr>
        <p:spPr>
          <a:xfrm flipV="1">
            <a:off x="4167330" y="2979482"/>
            <a:ext cx="0" cy="4637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DDA7638-E2E1-4934-A532-B0305DB6399D}"/>
              </a:ext>
            </a:extLst>
          </p:cNvPr>
          <p:cNvSpPr/>
          <p:nvPr/>
        </p:nvSpPr>
        <p:spPr>
          <a:xfrm>
            <a:off x="6366518" y="3411547"/>
            <a:ext cx="2690927" cy="67681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AuthenticationManager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00017D-0A04-4E2D-B507-5B5FE6A84AB4}"/>
              </a:ext>
            </a:extLst>
          </p:cNvPr>
          <p:cNvCxnSpPr>
            <a:cxnSpLocks/>
          </p:cNvCxnSpPr>
          <p:nvPr/>
        </p:nvCxnSpPr>
        <p:spPr>
          <a:xfrm>
            <a:off x="5495918" y="3587949"/>
            <a:ext cx="8706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ABBF6AE-627C-4DD6-BF35-7A87979C046D}"/>
              </a:ext>
            </a:extLst>
          </p:cNvPr>
          <p:cNvSpPr/>
          <p:nvPr/>
        </p:nvSpPr>
        <p:spPr>
          <a:xfrm>
            <a:off x="6366525" y="4598968"/>
            <a:ext cx="2690920" cy="73158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AuthenticationProvider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CC985A-4A05-4DCB-BC14-72D98A18CC5E}"/>
              </a:ext>
            </a:extLst>
          </p:cNvPr>
          <p:cNvCxnSpPr>
            <a:cxnSpLocks/>
          </p:cNvCxnSpPr>
          <p:nvPr/>
        </p:nvCxnSpPr>
        <p:spPr>
          <a:xfrm flipH="1">
            <a:off x="7578975" y="4088357"/>
            <a:ext cx="2" cy="51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45719D2-D059-4FAA-8E34-F9360C074312}"/>
              </a:ext>
            </a:extLst>
          </p:cNvPr>
          <p:cNvCxnSpPr>
            <a:cxnSpLocks/>
          </p:cNvCxnSpPr>
          <p:nvPr/>
        </p:nvCxnSpPr>
        <p:spPr>
          <a:xfrm flipV="1">
            <a:off x="8050497" y="4088357"/>
            <a:ext cx="0" cy="51061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0D9636-D3F7-48D2-8625-159445E872B1}"/>
              </a:ext>
            </a:extLst>
          </p:cNvPr>
          <p:cNvCxnSpPr>
            <a:cxnSpLocks/>
          </p:cNvCxnSpPr>
          <p:nvPr/>
        </p:nvCxnSpPr>
        <p:spPr>
          <a:xfrm flipH="1">
            <a:off x="5495919" y="3947160"/>
            <a:ext cx="87059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8C1DE7A-42EF-4799-8A3F-6A489C16B154}"/>
              </a:ext>
            </a:extLst>
          </p:cNvPr>
          <p:cNvSpPr/>
          <p:nvPr/>
        </p:nvSpPr>
        <p:spPr>
          <a:xfrm>
            <a:off x="9632788" y="4598967"/>
            <a:ext cx="2192463" cy="6768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UserDetailsService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2660D4C-9760-4286-85ED-48B374674033}"/>
              </a:ext>
            </a:extLst>
          </p:cNvPr>
          <p:cNvSpPr/>
          <p:nvPr/>
        </p:nvSpPr>
        <p:spPr>
          <a:xfrm>
            <a:off x="6366517" y="5849648"/>
            <a:ext cx="2690919" cy="64510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PasswordEncode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841417-1145-40D0-9EA2-E4CD4F157997}"/>
              </a:ext>
            </a:extLst>
          </p:cNvPr>
          <p:cNvCxnSpPr>
            <a:cxnSpLocks/>
          </p:cNvCxnSpPr>
          <p:nvPr/>
        </p:nvCxnSpPr>
        <p:spPr>
          <a:xfrm>
            <a:off x="9057445" y="4800600"/>
            <a:ext cx="57534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9AE31B1-9B81-410B-A427-3D4464407C3F}"/>
              </a:ext>
            </a:extLst>
          </p:cNvPr>
          <p:cNvCxnSpPr>
            <a:cxnSpLocks/>
            <a:stCxn id="49" idx="2"/>
            <a:endCxn id="75" idx="0"/>
          </p:cNvCxnSpPr>
          <p:nvPr/>
        </p:nvCxnSpPr>
        <p:spPr>
          <a:xfrm flipH="1">
            <a:off x="7711977" y="5330548"/>
            <a:ext cx="8" cy="519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4D88986-3E3B-4068-BB13-DEFBE407CE4D}"/>
              </a:ext>
            </a:extLst>
          </p:cNvPr>
          <p:cNvSpPr/>
          <p:nvPr/>
        </p:nvSpPr>
        <p:spPr>
          <a:xfrm>
            <a:off x="3218128" y="4653734"/>
            <a:ext cx="2307036" cy="676814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SecurityContext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640A49-A62F-49E0-81FB-A988FB4E88FE}"/>
              </a:ext>
            </a:extLst>
          </p:cNvPr>
          <p:cNvCxnSpPr>
            <a:cxnSpLocks/>
            <a:stCxn id="12" idx="2"/>
            <a:endCxn id="87" idx="0"/>
          </p:cNvCxnSpPr>
          <p:nvPr/>
        </p:nvCxnSpPr>
        <p:spPr>
          <a:xfrm>
            <a:off x="4371646" y="4120067"/>
            <a:ext cx="0" cy="533667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51DF457-A89B-4AFD-A539-2530ADE15D58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525164" y="2266922"/>
            <a:ext cx="1141674" cy="349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8FA8F23-55BC-4AAE-8C34-25274AB98FAB}"/>
              </a:ext>
            </a:extLst>
          </p:cNvPr>
          <p:cNvSpPr txBox="1"/>
          <p:nvPr/>
        </p:nvSpPr>
        <p:spPr>
          <a:xfrm>
            <a:off x="6598579" y="1913081"/>
            <a:ext cx="455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Default UserPasswordAuthenticationToken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856C0A-AB2E-44C4-B9D6-1A5BF830FD85}"/>
              </a:ext>
            </a:extLst>
          </p:cNvPr>
          <p:cNvSpPr txBox="1"/>
          <p:nvPr/>
        </p:nvSpPr>
        <p:spPr>
          <a:xfrm>
            <a:off x="2603526" y="34463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6B2804-D89A-4A29-84C3-0FB93977EDB8}"/>
              </a:ext>
            </a:extLst>
          </p:cNvPr>
          <p:cNvSpPr txBox="1"/>
          <p:nvPr/>
        </p:nvSpPr>
        <p:spPr>
          <a:xfrm>
            <a:off x="3824581" y="305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805F755-4602-4BEC-A137-654A945AD931}"/>
              </a:ext>
            </a:extLst>
          </p:cNvPr>
          <p:cNvCxnSpPr>
            <a:cxnSpLocks/>
          </p:cNvCxnSpPr>
          <p:nvPr/>
        </p:nvCxnSpPr>
        <p:spPr>
          <a:xfrm>
            <a:off x="4588007" y="2979482"/>
            <a:ext cx="0" cy="51941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354D882-BB5E-4C8F-90AC-F80C396D1D11}"/>
              </a:ext>
            </a:extLst>
          </p:cNvPr>
          <p:cNvSpPr txBox="1"/>
          <p:nvPr/>
        </p:nvSpPr>
        <p:spPr>
          <a:xfrm>
            <a:off x="4634284" y="30667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709AD8-C385-453A-B722-13E19666CD43}"/>
              </a:ext>
            </a:extLst>
          </p:cNvPr>
          <p:cNvSpPr txBox="1"/>
          <p:nvPr/>
        </p:nvSpPr>
        <p:spPr>
          <a:xfrm>
            <a:off x="5745399" y="32514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ECA7488-FD11-4B36-9FB1-1AA20D19758F}"/>
              </a:ext>
            </a:extLst>
          </p:cNvPr>
          <p:cNvSpPr txBox="1"/>
          <p:nvPr/>
        </p:nvSpPr>
        <p:spPr>
          <a:xfrm>
            <a:off x="7236610" y="414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DC7986D-27E9-4B16-8A1F-B9292A89ACB8}"/>
              </a:ext>
            </a:extLst>
          </p:cNvPr>
          <p:cNvCxnSpPr>
            <a:cxnSpLocks/>
          </p:cNvCxnSpPr>
          <p:nvPr/>
        </p:nvCxnSpPr>
        <p:spPr>
          <a:xfrm flipH="1">
            <a:off x="9057445" y="5153891"/>
            <a:ext cx="575343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A43B72C-FE38-43BD-B2CC-427ED9B69D71}"/>
              </a:ext>
            </a:extLst>
          </p:cNvPr>
          <p:cNvSpPr/>
          <p:nvPr/>
        </p:nvSpPr>
        <p:spPr>
          <a:xfrm>
            <a:off x="9632788" y="3384160"/>
            <a:ext cx="2192463" cy="67681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UserDetails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240AC5F-6D83-49C6-A687-A6FA4C41DE06}"/>
              </a:ext>
            </a:extLst>
          </p:cNvPr>
          <p:cNvCxnSpPr>
            <a:cxnSpLocks/>
            <a:stCxn id="74" idx="0"/>
            <a:endCxn id="126" idx="2"/>
          </p:cNvCxnSpPr>
          <p:nvPr/>
        </p:nvCxnSpPr>
        <p:spPr>
          <a:xfrm flipV="1">
            <a:off x="10729020" y="4060974"/>
            <a:ext cx="0" cy="537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4635E751-631D-4808-940D-D7A6083EC58B}"/>
              </a:ext>
            </a:extLst>
          </p:cNvPr>
          <p:cNvSpPr txBox="1"/>
          <p:nvPr/>
        </p:nvSpPr>
        <p:spPr>
          <a:xfrm>
            <a:off x="9188663" y="4431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17607A-0ADE-4422-BA9E-9612F524B942}"/>
              </a:ext>
            </a:extLst>
          </p:cNvPr>
          <p:cNvSpPr txBox="1"/>
          <p:nvPr/>
        </p:nvSpPr>
        <p:spPr>
          <a:xfrm>
            <a:off x="7737591" y="5405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74077D-49AD-4E60-A58F-C4A462EE420A}"/>
              </a:ext>
            </a:extLst>
          </p:cNvPr>
          <p:cNvSpPr txBox="1"/>
          <p:nvPr/>
        </p:nvSpPr>
        <p:spPr>
          <a:xfrm>
            <a:off x="10426642" y="4138294"/>
            <a:ext cx="2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1333B4A-C1B7-4FE4-9104-4EE607BE60E1}"/>
              </a:ext>
            </a:extLst>
          </p:cNvPr>
          <p:cNvSpPr txBox="1"/>
          <p:nvPr/>
        </p:nvSpPr>
        <p:spPr>
          <a:xfrm>
            <a:off x="9188663" y="51746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55BF70-B1CB-4EA3-AA63-FE4D1D92A97D}"/>
              </a:ext>
            </a:extLst>
          </p:cNvPr>
          <p:cNvSpPr txBox="1"/>
          <p:nvPr/>
        </p:nvSpPr>
        <p:spPr>
          <a:xfrm>
            <a:off x="5699232" y="39606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E03F47-24AC-4566-8001-7A69AD2BFFB6}"/>
              </a:ext>
            </a:extLst>
          </p:cNvPr>
          <p:cNvSpPr txBox="1"/>
          <p:nvPr/>
        </p:nvSpPr>
        <p:spPr>
          <a:xfrm>
            <a:off x="4395393" y="4198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11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572342-1409-429D-B659-F6F56E2177AA}"/>
              </a:ext>
            </a:extLst>
          </p:cNvPr>
          <p:cNvCxnSpPr>
            <a:cxnSpLocks/>
            <a:stCxn id="49" idx="1"/>
            <a:endCxn id="143" idx="3"/>
          </p:cNvCxnSpPr>
          <p:nvPr/>
        </p:nvCxnSpPr>
        <p:spPr>
          <a:xfrm flipH="1">
            <a:off x="5031576" y="4964758"/>
            <a:ext cx="1334949" cy="12829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67E9604-4999-4953-BDBF-B3573A372F63}"/>
              </a:ext>
            </a:extLst>
          </p:cNvPr>
          <p:cNvSpPr txBox="1"/>
          <p:nvPr/>
        </p:nvSpPr>
        <p:spPr>
          <a:xfrm>
            <a:off x="1371600" y="6063075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Default DaoAuthenticatioProvider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82BF5AA-448E-4BB1-8286-FD8CD8C9A834}"/>
              </a:ext>
            </a:extLst>
          </p:cNvPr>
          <p:cNvSpPr txBox="1"/>
          <p:nvPr/>
        </p:nvSpPr>
        <p:spPr>
          <a:xfrm>
            <a:off x="8039970" y="41632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426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  <p:bldP spid="12" grpId="0" animBg="1"/>
      <p:bldP spid="35" grpId="0" animBg="1"/>
      <p:bldP spid="40" grpId="0" animBg="1"/>
      <p:bldP spid="49" grpId="0" animBg="1"/>
      <p:bldP spid="74" grpId="0" animBg="1"/>
      <p:bldP spid="75" grpId="0" animBg="1"/>
      <p:bldP spid="87" grpId="0" animBg="1"/>
      <p:bldP spid="77" grpId="0"/>
      <p:bldP spid="77" grpId="1"/>
      <p:bldP spid="80" grpId="0"/>
      <p:bldP spid="83" grpId="0"/>
      <p:bldP spid="96" grpId="0"/>
      <p:bldP spid="99" grpId="0"/>
      <p:bldP spid="100" grpId="0"/>
      <p:bldP spid="126" grpId="0" animBg="1"/>
      <p:bldP spid="132" grpId="0"/>
      <p:bldP spid="133" grpId="0"/>
      <p:bldP spid="134" grpId="0"/>
      <p:bldP spid="135" grpId="0"/>
      <p:bldP spid="136" grpId="0"/>
      <p:bldP spid="137" grpId="0"/>
      <p:bldP spid="143" grpId="0"/>
      <p:bldP spid="143" grpId="1"/>
      <p:bldP spid="1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542" y="1151796"/>
            <a:ext cx="9832257" cy="30138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SUMMARY   ABOUT   KNOWLEDGE</a:t>
            </a:r>
            <a:br>
              <a:rPr lang="en-US">
                <a:latin typeface="Colonna MT" panose="04020805060202030203" pitchFamily="82" charset="0"/>
              </a:rPr>
            </a:br>
            <a:r>
              <a:rPr lang="en-US" sz="6000">
                <a:solidFill>
                  <a:srgbClr val="FF0000"/>
                </a:solidFill>
                <a:latin typeface="Colonna MT" panose="04020805060202030203" pitchFamily="82" charset="0"/>
              </a:rPr>
              <a:t> </a:t>
            </a:r>
            <a:r>
              <a:rPr lang="en-US" sz="4500" b="1">
                <a:solidFill>
                  <a:srgbClr val="FF0000"/>
                </a:solidFill>
                <a:latin typeface="+mn-lt"/>
              </a:rPr>
              <a:t>JAVA  </a:t>
            </a:r>
            <a:r>
              <a:rPr lang="en-US" sz="4500" b="1">
                <a:latin typeface="+mn-lt"/>
              </a:rPr>
              <a:t>&amp;&amp; </a:t>
            </a:r>
            <a:r>
              <a:rPr lang="en-US" sz="4500" b="1">
                <a:solidFill>
                  <a:srgbClr val="00B050"/>
                </a:solidFill>
                <a:latin typeface="+mn-lt"/>
              </a:rPr>
              <a:t>SPRING</a:t>
            </a:r>
            <a:endParaRPr lang="en-US" sz="45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240" y="4808259"/>
            <a:ext cx="6573519" cy="1795890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9600">
                <a:ea typeface="Calibri" panose="020F0502020204030204" pitchFamily="34" charset="0"/>
                <a:cs typeface="Calibri" panose="020F0502020204030204" pitchFamily="34" charset="0"/>
              </a:rPr>
              <a:t>Mentor 	: Lê Ngọc Tân </a:t>
            </a:r>
          </a:p>
          <a:p>
            <a:pPr algn="just">
              <a:lnSpc>
                <a:spcPct val="150000"/>
              </a:lnSpc>
            </a:pPr>
            <a:r>
              <a:rPr lang="en-US" sz="9600">
                <a:ea typeface="Calibri" panose="020F0502020204030204" pitchFamily="34" charset="0"/>
                <a:cs typeface="Calibri" panose="020F0502020204030204" pitchFamily="34" charset="0"/>
              </a:rPr>
              <a:t>		  Nguyễn Văn Tiến</a:t>
            </a:r>
          </a:p>
          <a:p>
            <a:pPr algn="just">
              <a:lnSpc>
                <a:spcPct val="150000"/>
              </a:lnSpc>
            </a:pPr>
            <a:r>
              <a:rPr lang="en-US" sz="9600">
                <a:ea typeface="Calibri" panose="020F0502020204030204" pitchFamily="34" charset="0"/>
                <a:cs typeface="Calibri" panose="020F0502020204030204" pitchFamily="34" charset="0"/>
              </a:rPr>
              <a:t>Intern 		: Võ Ngọc Khánh – DG5 </a:t>
            </a:r>
            <a:endParaRPr lang="en-US" sz="9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8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Implementing Spring security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C44E-B810-4E32-BA13-B7A53EFF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03669"/>
            <a:ext cx="4145973" cy="2743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1D048-1ED1-4576-9B0E-1149B9199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40" y="1841522"/>
            <a:ext cx="4668318" cy="26057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B5551D-F458-49F8-8632-AE79AEE572D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05945" y="2097747"/>
            <a:ext cx="592634" cy="2257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F0AA0F-7BB5-4485-AF0F-A182428ABBAA}"/>
              </a:ext>
            </a:extLst>
          </p:cNvPr>
          <p:cNvSpPr txBox="1"/>
          <p:nvPr/>
        </p:nvSpPr>
        <p:spPr>
          <a:xfrm>
            <a:off x="6598579" y="1913081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Define Web Resource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ADF7B-6283-457B-8833-E74CAB461533}"/>
              </a:ext>
            </a:extLst>
          </p:cNvPr>
          <p:cNvSpPr txBox="1"/>
          <p:nvPr/>
        </p:nvSpPr>
        <p:spPr>
          <a:xfrm>
            <a:off x="6724342" y="3425720"/>
            <a:ext cx="41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Authentication And Authorization Client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6B9D0-EAA3-4E15-A93D-C79D91946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82" y="1841522"/>
            <a:ext cx="4668318" cy="259657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22C14A-1ABE-45D4-9E8B-0B6A4EA8D8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746173" y="3610386"/>
            <a:ext cx="978169" cy="507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2" grpId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Code Example Spring Security Config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B0F7-448E-428B-ACF0-3F4BF057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3" y="2184118"/>
            <a:ext cx="9508848" cy="4226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88111-74EA-492F-BEBC-09D4C89927E8}"/>
              </a:ext>
            </a:extLst>
          </p:cNvPr>
          <p:cNvSpPr txBox="1"/>
          <p:nvPr/>
        </p:nvSpPr>
        <p:spPr>
          <a:xfrm>
            <a:off x="1463952" y="1579622"/>
            <a:ext cx="4326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1. Define UserDetailsServiceImpl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546519-5A08-488A-811D-CBCC3D026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53" y="2184118"/>
            <a:ext cx="9508848" cy="4226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4B659-1BB0-44DD-ABEC-745866DE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953" y="2184118"/>
            <a:ext cx="9508848" cy="42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Code Example Spring Security Config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88111-74EA-492F-BEBC-09D4C89927E8}"/>
              </a:ext>
            </a:extLst>
          </p:cNvPr>
          <p:cNvSpPr txBox="1"/>
          <p:nvPr/>
        </p:nvSpPr>
        <p:spPr>
          <a:xfrm>
            <a:off x="1463952" y="1579622"/>
            <a:ext cx="3385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2. Define UserDetailsImpl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BCBD5-8180-4FCA-B52A-69E21C60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31" y="2113935"/>
            <a:ext cx="9555857" cy="3361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5F988D-28AF-4810-AC55-562D932F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548" y="2113935"/>
            <a:ext cx="7250197" cy="4447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CE540F-4C16-4132-B4A8-2152701C9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548" y="2094222"/>
            <a:ext cx="7322934" cy="44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Code Example Spring Security Config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88111-74EA-492F-BEBC-09D4C89927E8}"/>
              </a:ext>
            </a:extLst>
          </p:cNvPr>
          <p:cNvSpPr txBox="1"/>
          <p:nvPr/>
        </p:nvSpPr>
        <p:spPr>
          <a:xfrm>
            <a:off x="1463952" y="1579622"/>
            <a:ext cx="4091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3. Define SecurityConfig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10A1-A335-4EA7-BFA6-A4A485D27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08" y="2190378"/>
            <a:ext cx="8922092" cy="4470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F2084-942D-4706-8043-4C4E3A61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291" y="2184118"/>
            <a:ext cx="8922509" cy="44708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9B435-04BA-458C-A1F1-6509DD6CD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291" y="2177857"/>
            <a:ext cx="8932062" cy="44708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34E4F5-1E0E-4464-8CC6-A32A11099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291" y="2177856"/>
            <a:ext cx="8922092" cy="4446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EDBFA9-8B29-48F7-8A01-E26B49893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874" y="2177854"/>
            <a:ext cx="8922092" cy="4461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31C4BD-899F-4D43-BA3D-CCA290742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040" y="2186832"/>
            <a:ext cx="8922092" cy="29801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2F4CB6-92DC-4D2A-A18F-2116A984F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652" y="2184116"/>
            <a:ext cx="8943701" cy="2982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B73427-AA4F-4F64-995D-781A90909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165" y="2197326"/>
            <a:ext cx="8922092" cy="29389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309D1F7-3B6C-4B94-9D28-5CF4355715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5485" y="2169628"/>
            <a:ext cx="8922091" cy="2939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CEDFE4-17DB-4F8B-A30B-8978FD6E90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8748" y="2160168"/>
            <a:ext cx="8922091" cy="29485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018A50-5A49-4FEF-992F-5667C6E3BB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66" y="2187754"/>
            <a:ext cx="8941548" cy="29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cap="none">
                <a:solidFill>
                  <a:schemeClr val="bg2">
                    <a:lumMod val="10000"/>
                  </a:schemeClr>
                </a:solidFill>
                <a:latin typeface="+mn-lt"/>
              </a:rPr>
              <a:t>JSON WEB TOKENS </a:t>
            </a:r>
            <a:endParaRPr lang="en-US" sz="6000" b="1" cap="non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827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JSON Web Tokens (JWT)</a:t>
            </a:r>
            <a:br>
              <a:rPr lang="en-US" sz="3600" b="1">
                <a:latin typeface="+mn-lt"/>
              </a:rPr>
            </a:br>
            <a:endParaRPr lang="en-US" sz="3600" b="1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E69C8-6C85-4A72-9219-B6A38C446171}"/>
              </a:ext>
            </a:extLst>
          </p:cNvPr>
          <p:cNvSpPr txBox="1"/>
          <p:nvPr/>
        </p:nvSpPr>
        <p:spPr>
          <a:xfrm>
            <a:off x="1371600" y="1545596"/>
            <a:ext cx="540327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What is JWT ?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Advantage ? Disadvantage ?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How do JSON Web Tokens work?</a:t>
            </a:r>
          </a:p>
          <a:p>
            <a:pPr algn="just">
              <a:lnSpc>
                <a:spcPct val="150000"/>
              </a:lnSpc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3E253-D5EC-4246-8B44-1490D0DC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3025580"/>
            <a:ext cx="5403273" cy="34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What is the JSON Web Token structure?</a:t>
            </a:r>
            <a:br>
              <a:rPr lang="en-US" sz="3600" b="1">
                <a:latin typeface="+mn-lt"/>
              </a:rPr>
            </a:br>
            <a:br>
              <a:rPr lang="en-US" sz="3600" b="1">
                <a:latin typeface="+mn-lt"/>
              </a:rPr>
            </a:br>
            <a:endParaRPr lang="en-US" sz="3600" b="1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21EE7-06A4-4BB7-A282-19A09397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977175"/>
            <a:ext cx="5227320" cy="396716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EF59036-82D7-487E-9E4F-C03FD713F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72526" y="1977175"/>
            <a:ext cx="5706687" cy="4544964"/>
          </a:xfrm>
        </p:spPr>
      </p:pic>
    </p:spTree>
    <p:extLst>
      <p:ext uri="{BB962C8B-B14F-4D97-AF65-F5344CB8AC3E}">
        <p14:creationId xmlns:p14="http://schemas.microsoft.com/office/powerpoint/2010/main" val="20423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Session based vs Token based</a:t>
            </a:r>
            <a:br>
              <a:rPr lang="en-US" sz="3600" b="1">
                <a:latin typeface="+mn-lt"/>
              </a:rPr>
            </a:br>
            <a:endParaRPr lang="en-US" sz="3600" b="1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7A8EE-5E9C-4BAB-B851-56E79EBAAFD1}"/>
              </a:ext>
            </a:extLst>
          </p:cNvPr>
          <p:cNvSpPr txBox="1"/>
          <p:nvPr/>
        </p:nvSpPr>
        <p:spPr>
          <a:xfrm>
            <a:off x="1371600" y="1635324"/>
            <a:ext cx="20361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Session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AEC7-3389-45A0-B3AD-4ED17360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78" y="2076450"/>
            <a:ext cx="7286625" cy="409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E08E5-55B9-4B65-B5EF-851B973701D3}"/>
              </a:ext>
            </a:extLst>
          </p:cNvPr>
          <p:cNvSpPr txBox="1"/>
          <p:nvPr/>
        </p:nvSpPr>
        <p:spPr>
          <a:xfrm>
            <a:off x="1371600" y="1635324"/>
            <a:ext cx="1786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Token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F7619-EA52-4082-9DA7-96DA97B1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878" y="2076450"/>
            <a:ext cx="72866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Work flow of JWT</a:t>
            </a:r>
          </a:p>
        </p:txBody>
      </p:sp>
    </p:spTree>
    <p:extLst>
      <p:ext uri="{BB962C8B-B14F-4D97-AF65-F5344CB8AC3E}">
        <p14:creationId xmlns:p14="http://schemas.microsoft.com/office/powerpoint/2010/main" val="122391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Implementing JWT in Spring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9601200" cy="4893337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Add dependencies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Define class JwtService to create and authentication JWT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Define class UserController to handle request login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Define class JwtFilter to check validate of JWT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Config Spring Security to use JWT</a:t>
            </a:r>
          </a:p>
        </p:txBody>
      </p:sp>
    </p:spTree>
    <p:extLst>
      <p:ext uri="{BB962C8B-B14F-4D97-AF65-F5344CB8AC3E}">
        <p14:creationId xmlns:p14="http://schemas.microsoft.com/office/powerpoint/2010/main" val="164431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7830"/>
            <a:ext cx="9601200" cy="720213"/>
          </a:xfrm>
        </p:spPr>
        <p:txBody>
          <a:bodyPr/>
          <a:lstStyle/>
          <a:p>
            <a:r>
              <a:rPr lang="en-US" sz="3600" b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36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490" y="1484098"/>
            <a:ext cx="9601200" cy="5373902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oogle Shape;274;p3">
            <a:extLst>
              <a:ext uri="{FF2B5EF4-FFF2-40B4-BE49-F238E27FC236}">
                <a16:creationId xmlns:a16="http://schemas.microsoft.com/office/drawing/2014/main" id="{9176173E-F542-4565-9D7F-DBCFA1045130}"/>
              </a:ext>
            </a:extLst>
          </p:cNvPr>
          <p:cNvGrpSpPr/>
          <p:nvPr/>
        </p:nvGrpSpPr>
        <p:grpSpPr>
          <a:xfrm>
            <a:off x="2098470" y="5338591"/>
            <a:ext cx="8801099" cy="923005"/>
            <a:chOff x="642754" y="1800088"/>
            <a:chExt cx="4981462" cy="1060658"/>
          </a:xfrm>
        </p:grpSpPr>
        <p:grpSp>
          <p:nvGrpSpPr>
            <p:cNvPr id="5" name="Google Shape;275;p3">
              <a:extLst>
                <a:ext uri="{FF2B5EF4-FFF2-40B4-BE49-F238E27FC236}">
                  <a16:creationId xmlns:a16="http://schemas.microsoft.com/office/drawing/2014/main" id="{6E117ABD-4740-4427-8DC5-A41E5ECF4243}"/>
                </a:ext>
              </a:extLst>
            </p:cNvPr>
            <p:cNvGrpSpPr/>
            <p:nvPr/>
          </p:nvGrpSpPr>
          <p:grpSpPr>
            <a:xfrm>
              <a:off x="642754" y="1871704"/>
              <a:ext cx="4981462" cy="989042"/>
              <a:chOff x="508001" y="1871704"/>
              <a:chExt cx="4981462" cy="989042"/>
            </a:xfrm>
          </p:grpSpPr>
          <p:sp>
            <p:nvSpPr>
              <p:cNvPr id="12" name="Google Shape;276;p3">
                <a:extLst>
                  <a:ext uri="{FF2B5EF4-FFF2-40B4-BE49-F238E27FC236}">
                    <a16:creationId xmlns:a16="http://schemas.microsoft.com/office/drawing/2014/main" id="{F9F4E018-334B-4A9F-BC8F-EDCD917AD3AF}"/>
                  </a:ext>
                </a:extLst>
              </p:cNvPr>
              <p:cNvSpPr/>
              <p:nvPr/>
            </p:nvSpPr>
            <p:spPr>
              <a:xfrm>
                <a:off x="508001" y="1871704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77;p3">
                <a:extLst>
                  <a:ext uri="{FF2B5EF4-FFF2-40B4-BE49-F238E27FC236}">
                    <a16:creationId xmlns:a16="http://schemas.microsoft.com/office/drawing/2014/main" id="{3EB87776-82D9-4DB8-8734-E16F9EC48E12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278;p3">
              <a:extLst>
                <a:ext uri="{FF2B5EF4-FFF2-40B4-BE49-F238E27FC236}">
                  <a16:creationId xmlns:a16="http://schemas.microsoft.com/office/drawing/2014/main" id="{C2BAF375-B517-4F08-AED4-1319176F9B43}"/>
                </a:ext>
              </a:extLst>
            </p:cNvPr>
            <p:cNvGrpSpPr/>
            <p:nvPr/>
          </p:nvGrpSpPr>
          <p:grpSpPr>
            <a:xfrm>
              <a:off x="842194" y="1800088"/>
              <a:ext cx="894759" cy="905639"/>
              <a:chOff x="707441" y="1800088"/>
              <a:chExt cx="894759" cy="905639"/>
            </a:xfrm>
          </p:grpSpPr>
          <p:sp>
            <p:nvSpPr>
              <p:cNvPr id="10" name="Google Shape;279;p3">
                <a:extLst>
                  <a:ext uri="{FF2B5EF4-FFF2-40B4-BE49-F238E27FC236}">
                    <a16:creationId xmlns:a16="http://schemas.microsoft.com/office/drawing/2014/main" id="{972DE24D-25A1-4DF9-B913-9B6708394FB2}"/>
                  </a:ext>
                </a:extLst>
              </p:cNvPr>
              <p:cNvSpPr/>
              <p:nvPr/>
            </p:nvSpPr>
            <p:spPr>
              <a:xfrm>
                <a:off x="778151" y="1800088"/>
                <a:ext cx="824049" cy="9056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20" extrusionOk="0">
                    <a:moveTo>
                      <a:pt x="351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3" y="14"/>
                      <a:pt x="33" y="33"/>
                    </a:cubicBezTo>
                    <a:cubicBezTo>
                      <a:pt x="33" y="400"/>
                      <a:pt x="33" y="400"/>
                      <a:pt x="33" y="400"/>
                    </a:cubicBezTo>
                    <a:cubicBezTo>
                      <a:pt x="33" y="411"/>
                      <a:pt x="42" y="420"/>
                      <a:pt x="53" y="420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20"/>
                      <a:pt x="384" y="411"/>
                      <a:pt x="384" y="400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14"/>
                      <a:pt x="369" y="0"/>
                      <a:pt x="351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80;p3">
                <a:extLst>
                  <a:ext uri="{FF2B5EF4-FFF2-40B4-BE49-F238E27FC236}">
                    <a16:creationId xmlns:a16="http://schemas.microsoft.com/office/drawing/2014/main" id="{7B756154-8763-4264-A462-CE56976DCD19}"/>
                  </a:ext>
                </a:extLst>
              </p:cNvPr>
              <p:cNvSpPr/>
              <p:nvPr/>
            </p:nvSpPr>
            <p:spPr>
              <a:xfrm>
                <a:off x="707441" y="1800088"/>
                <a:ext cx="142327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66" h="33" extrusionOk="0">
                    <a:moveTo>
                      <a:pt x="33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rgbClr val="0948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281;p3">
              <a:extLst>
                <a:ext uri="{FF2B5EF4-FFF2-40B4-BE49-F238E27FC236}">
                  <a16:creationId xmlns:a16="http://schemas.microsoft.com/office/drawing/2014/main" id="{7651FCBC-B1F1-4F12-9F47-BBCDBF1B5B0B}"/>
                </a:ext>
              </a:extLst>
            </p:cNvPr>
            <p:cNvSpPr/>
            <p:nvPr/>
          </p:nvSpPr>
          <p:spPr>
            <a:xfrm>
              <a:off x="2625586" y="1948713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82;p3">
              <a:extLst>
                <a:ext uri="{FF2B5EF4-FFF2-40B4-BE49-F238E27FC236}">
                  <a16:creationId xmlns:a16="http://schemas.microsoft.com/office/drawing/2014/main" id="{E95A29E3-7587-41D4-8DBD-CF2A6365AD62}"/>
                </a:ext>
              </a:extLst>
            </p:cNvPr>
            <p:cNvSpPr txBox="1"/>
            <p:nvPr/>
          </p:nvSpPr>
          <p:spPr>
            <a:xfrm>
              <a:off x="2988498" y="1961435"/>
              <a:ext cx="2504269" cy="835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en-US"/>
              </a:defPPr>
              <a:lvl1pPr marR="0" lvl="0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 b="1">
                  <a:solidFill>
                    <a:srgbClr val="3F3F3F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240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DEMO PROJECT</a:t>
              </a:r>
              <a:endParaRPr lang="vi-VN" sz="240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oogle Shape;274;p3">
            <a:extLst>
              <a:ext uri="{FF2B5EF4-FFF2-40B4-BE49-F238E27FC236}">
                <a16:creationId xmlns:a16="http://schemas.microsoft.com/office/drawing/2014/main" id="{671B4C25-FAA5-47CF-9C9E-FCEDAB2915A6}"/>
              </a:ext>
            </a:extLst>
          </p:cNvPr>
          <p:cNvGrpSpPr/>
          <p:nvPr/>
        </p:nvGrpSpPr>
        <p:grpSpPr>
          <a:xfrm>
            <a:off x="2098471" y="1671259"/>
            <a:ext cx="8801099" cy="899017"/>
            <a:chOff x="642754" y="1800088"/>
            <a:chExt cx="4981462" cy="1060658"/>
          </a:xfrm>
        </p:grpSpPr>
        <p:grpSp>
          <p:nvGrpSpPr>
            <p:cNvPr id="15" name="Google Shape;275;p3">
              <a:extLst>
                <a:ext uri="{FF2B5EF4-FFF2-40B4-BE49-F238E27FC236}">
                  <a16:creationId xmlns:a16="http://schemas.microsoft.com/office/drawing/2014/main" id="{0BB13CFB-1025-4419-8C0F-FD6D35E53C56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1"/>
              <a:chOff x="508001" y="1871705"/>
              <a:chExt cx="4981462" cy="989041"/>
            </a:xfrm>
          </p:grpSpPr>
          <p:sp>
            <p:nvSpPr>
              <p:cNvPr id="22" name="Google Shape;276;p3">
                <a:extLst>
                  <a:ext uri="{FF2B5EF4-FFF2-40B4-BE49-F238E27FC236}">
                    <a16:creationId xmlns:a16="http://schemas.microsoft.com/office/drawing/2014/main" id="{BA9A7C52-2989-4568-9743-995BEAFEBB46}"/>
                  </a:ext>
                </a:extLst>
              </p:cNvPr>
              <p:cNvSpPr/>
              <p:nvPr/>
            </p:nvSpPr>
            <p:spPr>
              <a:xfrm>
                <a:off x="508001" y="1871705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77;p3">
                <a:extLst>
                  <a:ext uri="{FF2B5EF4-FFF2-40B4-BE49-F238E27FC236}">
                    <a16:creationId xmlns:a16="http://schemas.microsoft.com/office/drawing/2014/main" id="{3C77D423-EE91-4C74-8D70-D991C7FEE83C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278;p3">
              <a:extLst>
                <a:ext uri="{FF2B5EF4-FFF2-40B4-BE49-F238E27FC236}">
                  <a16:creationId xmlns:a16="http://schemas.microsoft.com/office/drawing/2014/main" id="{DF2646D2-23F8-4EAC-A42F-0536A69B2812}"/>
                </a:ext>
              </a:extLst>
            </p:cNvPr>
            <p:cNvGrpSpPr/>
            <p:nvPr/>
          </p:nvGrpSpPr>
          <p:grpSpPr>
            <a:xfrm>
              <a:off x="842194" y="1800088"/>
              <a:ext cx="894759" cy="905639"/>
              <a:chOff x="707441" y="1800088"/>
              <a:chExt cx="894759" cy="905639"/>
            </a:xfrm>
          </p:grpSpPr>
          <p:sp>
            <p:nvSpPr>
              <p:cNvPr id="20" name="Google Shape;279;p3">
                <a:extLst>
                  <a:ext uri="{FF2B5EF4-FFF2-40B4-BE49-F238E27FC236}">
                    <a16:creationId xmlns:a16="http://schemas.microsoft.com/office/drawing/2014/main" id="{AB19A444-6224-449E-A347-9F936D356EAC}"/>
                  </a:ext>
                </a:extLst>
              </p:cNvPr>
              <p:cNvSpPr/>
              <p:nvPr/>
            </p:nvSpPr>
            <p:spPr>
              <a:xfrm>
                <a:off x="778151" y="1800088"/>
                <a:ext cx="824049" cy="9056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20" extrusionOk="0">
                    <a:moveTo>
                      <a:pt x="351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3" y="14"/>
                      <a:pt x="33" y="33"/>
                    </a:cubicBezTo>
                    <a:cubicBezTo>
                      <a:pt x="33" y="400"/>
                      <a:pt x="33" y="400"/>
                      <a:pt x="33" y="400"/>
                    </a:cubicBezTo>
                    <a:cubicBezTo>
                      <a:pt x="33" y="411"/>
                      <a:pt x="42" y="420"/>
                      <a:pt x="53" y="420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20"/>
                      <a:pt x="384" y="411"/>
                      <a:pt x="384" y="400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14"/>
                      <a:pt x="369" y="0"/>
                      <a:pt x="351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80;p3">
                <a:extLst>
                  <a:ext uri="{FF2B5EF4-FFF2-40B4-BE49-F238E27FC236}">
                    <a16:creationId xmlns:a16="http://schemas.microsoft.com/office/drawing/2014/main" id="{1CA10FDF-4DBB-48DC-B895-6A7FE3603AE8}"/>
                  </a:ext>
                </a:extLst>
              </p:cNvPr>
              <p:cNvSpPr/>
              <p:nvPr/>
            </p:nvSpPr>
            <p:spPr>
              <a:xfrm>
                <a:off x="707441" y="1800088"/>
                <a:ext cx="142327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66" h="33" extrusionOk="0">
                    <a:moveTo>
                      <a:pt x="33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rgbClr val="0948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281;p3">
              <a:extLst>
                <a:ext uri="{FF2B5EF4-FFF2-40B4-BE49-F238E27FC236}">
                  <a16:creationId xmlns:a16="http://schemas.microsoft.com/office/drawing/2014/main" id="{7237C8C3-BDA2-417D-B95D-CE3741C5EE31}"/>
                </a:ext>
              </a:extLst>
            </p:cNvPr>
            <p:cNvSpPr/>
            <p:nvPr/>
          </p:nvSpPr>
          <p:spPr>
            <a:xfrm>
              <a:off x="2625586" y="1948713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82;p3">
              <a:extLst>
                <a:ext uri="{FF2B5EF4-FFF2-40B4-BE49-F238E27FC236}">
                  <a16:creationId xmlns:a16="http://schemas.microsoft.com/office/drawing/2014/main" id="{D572A100-72B3-4FDC-B57C-452A21F644E2}"/>
                </a:ext>
              </a:extLst>
            </p:cNvPr>
            <p:cNvSpPr txBox="1"/>
            <p:nvPr/>
          </p:nvSpPr>
          <p:spPr>
            <a:xfrm>
              <a:off x="2988498" y="1961435"/>
              <a:ext cx="2491756" cy="835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en-US"/>
              </a:defPPr>
              <a:lvl1pPr marR="0" lvl="0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 b="1">
                  <a:solidFill>
                    <a:srgbClr val="3F3F3F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240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SPRING DATA JPA </a:t>
              </a:r>
              <a:endParaRPr lang="vi-VN" sz="240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oogle Shape;274;p3">
            <a:extLst>
              <a:ext uri="{FF2B5EF4-FFF2-40B4-BE49-F238E27FC236}">
                <a16:creationId xmlns:a16="http://schemas.microsoft.com/office/drawing/2014/main" id="{96D947F2-DF3F-4BF3-8B12-30E2A77E79C3}"/>
              </a:ext>
            </a:extLst>
          </p:cNvPr>
          <p:cNvGrpSpPr/>
          <p:nvPr/>
        </p:nvGrpSpPr>
        <p:grpSpPr>
          <a:xfrm>
            <a:off x="2098470" y="2900369"/>
            <a:ext cx="8801099" cy="923006"/>
            <a:chOff x="642754" y="1800088"/>
            <a:chExt cx="4981462" cy="1060659"/>
          </a:xfrm>
        </p:grpSpPr>
        <p:grpSp>
          <p:nvGrpSpPr>
            <p:cNvPr id="25" name="Google Shape;275;p3">
              <a:extLst>
                <a:ext uri="{FF2B5EF4-FFF2-40B4-BE49-F238E27FC236}">
                  <a16:creationId xmlns:a16="http://schemas.microsoft.com/office/drawing/2014/main" id="{EBF6EEFA-20FB-43D2-8756-085767F9CD58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2"/>
              <a:chOff x="508001" y="1871705"/>
              <a:chExt cx="4981462" cy="989042"/>
            </a:xfrm>
          </p:grpSpPr>
          <p:sp>
            <p:nvSpPr>
              <p:cNvPr id="32" name="Google Shape;276;p3">
                <a:extLst>
                  <a:ext uri="{FF2B5EF4-FFF2-40B4-BE49-F238E27FC236}">
                    <a16:creationId xmlns:a16="http://schemas.microsoft.com/office/drawing/2014/main" id="{282D7260-5A33-4E02-A2F1-D4CA8DDA24AF}"/>
                  </a:ext>
                </a:extLst>
              </p:cNvPr>
              <p:cNvSpPr/>
              <p:nvPr/>
            </p:nvSpPr>
            <p:spPr>
              <a:xfrm>
                <a:off x="508001" y="1871705"/>
                <a:ext cx="4850013" cy="989042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277;p3">
                <a:extLst>
                  <a:ext uri="{FF2B5EF4-FFF2-40B4-BE49-F238E27FC236}">
                    <a16:creationId xmlns:a16="http://schemas.microsoft.com/office/drawing/2014/main" id="{33302810-EC0E-48BB-ACC1-621ED2734773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78;p3">
              <a:extLst>
                <a:ext uri="{FF2B5EF4-FFF2-40B4-BE49-F238E27FC236}">
                  <a16:creationId xmlns:a16="http://schemas.microsoft.com/office/drawing/2014/main" id="{CF5FE11D-C09B-4F6F-8D0E-AC49A49A2B18}"/>
                </a:ext>
              </a:extLst>
            </p:cNvPr>
            <p:cNvGrpSpPr/>
            <p:nvPr/>
          </p:nvGrpSpPr>
          <p:grpSpPr>
            <a:xfrm>
              <a:off x="842194" y="1800088"/>
              <a:ext cx="894759" cy="905639"/>
              <a:chOff x="707441" y="1800088"/>
              <a:chExt cx="894759" cy="905639"/>
            </a:xfrm>
          </p:grpSpPr>
          <p:sp>
            <p:nvSpPr>
              <p:cNvPr id="30" name="Google Shape;279;p3">
                <a:extLst>
                  <a:ext uri="{FF2B5EF4-FFF2-40B4-BE49-F238E27FC236}">
                    <a16:creationId xmlns:a16="http://schemas.microsoft.com/office/drawing/2014/main" id="{D8C5DAC4-9E28-4163-9797-CD10D915FE6F}"/>
                  </a:ext>
                </a:extLst>
              </p:cNvPr>
              <p:cNvSpPr/>
              <p:nvPr/>
            </p:nvSpPr>
            <p:spPr>
              <a:xfrm>
                <a:off x="778151" y="1800088"/>
                <a:ext cx="824049" cy="9056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20" extrusionOk="0">
                    <a:moveTo>
                      <a:pt x="351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3" y="14"/>
                      <a:pt x="33" y="33"/>
                    </a:cubicBezTo>
                    <a:cubicBezTo>
                      <a:pt x="33" y="400"/>
                      <a:pt x="33" y="400"/>
                      <a:pt x="33" y="400"/>
                    </a:cubicBezTo>
                    <a:cubicBezTo>
                      <a:pt x="33" y="411"/>
                      <a:pt x="42" y="420"/>
                      <a:pt x="53" y="420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20"/>
                      <a:pt x="384" y="411"/>
                      <a:pt x="384" y="400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14"/>
                      <a:pt x="369" y="0"/>
                      <a:pt x="351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280;p3">
                <a:extLst>
                  <a:ext uri="{FF2B5EF4-FFF2-40B4-BE49-F238E27FC236}">
                    <a16:creationId xmlns:a16="http://schemas.microsoft.com/office/drawing/2014/main" id="{072B4A9A-04AC-4C8B-8213-B73B72A71983}"/>
                  </a:ext>
                </a:extLst>
              </p:cNvPr>
              <p:cNvSpPr/>
              <p:nvPr/>
            </p:nvSpPr>
            <p:spPr>
              <a:xfrm>
                <a:off x="707441" y="1800088"/>
                <a:ext cx="142327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66" h="33" extrusionOk="0">
                    <a:moveTo>
                      <a:pt x="33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rgbClr val="0948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" name="Google Shape;281;p3">
              <a:extLst>
                <a:ext uri="{FF2B5EF4-FFF2-40B4-BE49-F238E27FC236}">
                  <a16:creationId xmlns:a16="http://schemas.microsoft.com/office/drawing/2014/main" id="{52CF456E-1F79-4F46-B9E9-33E0B1C14900}"/>
                </a:ext>
              </a:extLst>
            </p:cNvPr>
            <p:cNvSpPr/>
            <p:nvPr/>
          </p:nvSpPr>
          <p:spPr>
            <a:xfrm>
              <a:off x="2625586" y="1948713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2;p3">
              <a:extLst>
                <a:ext uri="{FF2B5EF4-FFF2-40B4-BE49-F238E27FC236}">
                  <a16:creationId xmlns:a16="http://schemas.microsoft.com/office/drawing/2014/main" id="{C6249B08-3209-4D44-8C5B-857BC3DA632B}"/>
                </a:ext>
              </a:extLst>
            </p:cNvPr>
            <p:cNvSpPr txBox="1"/>
            <p:nvPr/>
          </p:nvSpPr>
          <p:spPr>
            <a:xfrm>
              <a:off x="2988498" y="1961435"/>
              <a:ext cx="2504121" cy="835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en-US"/>
              </a:defPPr>
              <a:lvl1pPr marR="0" lvl="0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 b="1">
                  <a:solidFill>
                    <a:srgbClr val="3F3F3F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240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SPRING SECURITY + JWT</a:t>
              </a:r>
              <a:endParaRPr lang="vi-VN" sz="240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oogle Shape;274;p3">
            <a:extLst>
              <a:ext uri="{FF2B5EF4-FFF2-40B4-BE49-F238E27FC236}">
                <a16:creationId xmlns:a16="http://schemas.microsoft.com/office/drawing/2014/main" id="{5E9599CC-EFF9-4394-82D1-25CDC6ECEC77}"/>
              </a:ext>
            </a:extLst>
          </p:cNvPr>
          <p:cNvGrpSpPr/>
          <p:nvPr/>
        </p:nvGrpSpPr>
        <p:grpSpPr>
          <a:xfrm>
            <a:off x="2098470" y="4088985"/>
            <a:ext cx="8801099" cy="923005"/>
            <a:chOff x="642754" y="1800088"/>
            <a:chExt cx="4981462" cy="1060658"/>
          </a:xfrm>
        </p:grpSpPr>
        <p:grpSp>
          <p:nvGrpSpPr>
            <p:cNvPr id="35" name="Google Shape;275;p3">
              <a:extLst>
                <a:ext uri="{FF2B5EF4-FFF2-40B4-BE49-F238E27FC236}">
                  <a16:creationId xmlns:a16="http://schemas.microsoft.com/office/drawing/2014/main" id="{EAA69058-303C-46B7-8C17-DC09B45FFD36}"/>
                </a:ext>
              </a:extLst>
            </p:cNvPr>
            <p:cNvGrpSpPr/>
            <p:nvPr/>
          </p:nvGrpSpPr>
          <p:grpSpPr>
            <a:xfrm>
              <a:off x="642754" y="1871705"/>
              <a:ext cx="4981462" cy="989041"/>
              <a:chOff x="508001" y="1871705"/>
              <a:chExt cx="4981462" cy="989041"/>
            </a:xfrm>
          </p:grpSpPr>
          <p:sp>
            <p:nvSpPr>
              <p:cNvPr id="42" name="Google Shape;276;p3">
                <a:extLst>
                  <a:ext uri="{FF2B5EF4-FFF2-40B4-BE49-F238E27FC236}">
                    <a16:creationId xmlns:a16="http://schemas.microsoft.com/office/drawing/2014/main" id="{2B550B93-F9F1-497D-9E22-D63491316C3D}"/>
                  </a:ext>
                </a:extLst>
              </p:cNvPr>
              <p:cNvSpPr/>
              <p:nvPr/>
            </p:nvSpPr>
            <p:spPr>
              <a:xfrm>
                <a:off x="508001" y="1871705"/>
                <a:ext cx="4850013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59" extrusionOk="0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28"/>
                      <a:pt x="0" y="428"/>
                      <a:pt x="0" y="428"/>
                    </a:cubicBezTo>
                    <a:cubicBezTo>
                      <a:pt x="0" y="445"/>
                      <a:pt x="14" y="459"/>
                      <a:pt x="31" y="459"/>
                    </a:cubicBezTo>
                    <a:cubicBezTo>
                      <a:pt x="2262" y="459"/>
                      <a:pt x="2262" y="459"/>
                      <a:pt x="2262" y="459"/>
                    </a:cubicBezTo>
                    <a:cubicBezTo>
                      <a:pt x="2262" y="0"/>
                      <a:pt x="2262" y="0"/>
                      <a:pt x="2262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77;p3">
                <a:extLst>
                  <a:ext uri="{FF2B5EF4-FFF2-40B4-BE49-F238E27FC236}">
                    <a16:creationId xmlns:a16="http://schemas.microsoft.com/office/drawing/2014/main" id="{A08136DF-121C-455B-8AD9-8271A3E6F604}"/>
                  </a:ext>
                </a:extLst>
              </p:cNvPr>
              <p:cNvSpPr/>
              <p:nvPr/>
            </p:nvSpPr>
            <p:spPr>
              <a:xfrm>
                <a:off x="5358014" y="1871705"/>
                <a:ext cx="131449" cy="989041"/>
              </a:xfrm>
              <a:custGeom>
                <a:avLst/>
                <a:gdLst/>
                <a:ahLst/>
                <a:cxnLst/>
                <a:rect l="l" t="t" r="r" b="b"/>
                <a:pathLst>
                  <a:path w="61" h="459" extrusionOk="0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30" y="459"/>
                      <a:pt x="30" y="459"/>
                      <a:pt x="30" y="459"/>
                    </a:cubicBezTo>
                    <a:cubicBezTo>
                      <a:pt x="47" y="459"/>
                      <a:pt x="61" y="445"/>
                      <a:pt x="61" y="428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278;p3">
              <a:extLst>
                <a:ext uri="{FF2B5EF4-FFF2-40B4-BE49-F238E27FC236}">
                  <a16:creationId xmlns:a16="http://schemas.microsoft.com/office/drawing/2014/main" id="{A0AA07C4-7A9A-4A00-B56B-91C662A530B7}"/>
                </a:ext>
              </a:extLst>
            </p:cNvPr>
            <p:cNvGrpSpPr/>
            <p:nvPr/>
          </p:nvGrpSpPr>
          <p:grpSpPr>
            <a:xfrm>
              <a:off x="842194" y="1800088"/>
              <a:ext cx="894759" cy="905639"/>
              <a:chOff x="707441" y="1800088"/>
              <a:chExt cx="894759" cy="905639"/>
            </a:xfrm>
          </p:grpSpPr>
          <p:sp>
            <p:nvSpPr>
              <p:cNvPr id="40" name="Google Shape;279;p3">
                <a:extLst>
                  <a:ext uri="{FF2B5EF4-FFF2-40B4-BE49-F238E27FC236}">
                    <a16:creationId xmlns:a16="http://schemas.microsoft.com/office/drawing/2014/main" id="{162EF714-10FF-4798-8E91-2E78491326D4}"/>
                  </a:ext>
                </a:extLst>
              </p:cNvPr>
              <p:cNvSpPr/>
              <p:nvPr/>
            </p:nvSpPr>
            <p:spPr>
              <a:xfrm>
                <a:off x="778151" y="1800088"/>
                <a:ext cx="824049" cy="90563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20" extrusionOk="0">
                    <a:moveTo>
                      <a:pt x="351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3" y="14"/>
                      <a:pt x="33" y="33"/>
                    </a:cubicBezTo>
                    <a:cubicBezTo>
                      <a:pt x="33" y="400"/>
                      <a:pt x="33" y="400"/>
                      <a:pt x="33" y="400"/>
                    </a:cubicBezTo>
                    <a:cubicBezTo>
                      <a:pt x="33" y="411"/>
                      <a:pt x="42" y="420"/>
                      <a:pt x="53" y="420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20"/>
                      <a:pt x="384" y="411"/>
                      <a:pt x="384" y="400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14"/>
                      <a:pt x="369" y="0"/>
                      <a:pt x="35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280;p3">
                <a:extLst>
                  <a:ext uri="{FF2B5EF4-FFF2-40B4-BE49-F238E27FC236}">
                    <a16:creationId xmlns:a16="http://schemas.microsoft.com/office/drawing/2014/main" id="{ABC35149-D621-4F3F-94EB-D50D117994E4}"/>
                  </a:ext>
                </a:extLst>
              </p:cNvPr>
              <p:cNvSpPr/>
              <p:nvPr/>
            </p:nvSpPr>
            <p:spPr>
              <a:xfrm>
                <a:off x="707441" y="1800088"/>
                <a:ext cx="142327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66" h="33" extrusionOk="0">
                    <a:moveTo>
                      <a:pt x="33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14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rgbClr val="0948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281;p3">
              <a:extLst>
                <a:ext uri="{FF2B5EF4-FFF2-40B4-BE49-F238E27FC236}">
                  <a16:creationId xmlns:a16="http://schemas.microsoft.com/office/drawing/2014/main" id="{CFB39E74-7945-4010-BCC9-D5EEA2E4C0C1}"/>
                </a:ext>
              </a:extLst>
            </p:cNvPr>
            <p:cNvSpPr/>
            <p:nvPr/>
          </p:nvSpPr>
          <p:spPr>
            <a:xfrm>
              <a:off x="2625586" y="1948713"/>
              <a:ext cx="45719" cy="835024"/>
            </a:xfrm>
            <a:custGeom>
              <a:avLst/>
              <a:gdLst/>
              <a:ahLst/>
              <a:cxnLst/>
              <a:rect l="l" t="t" r="r" b="b"/>
              <a:pathLst>
                <a:path w="22" h="268" extrusionOk="0">
                  <a:moveTo>
                    <a:pt x="22" y="0"/>
                  </a:moveTo>
                  <a:lnTo>
                    <a:pt x="22" y="268"/>
                  </a:lnTo>
                  <a:lnTo>
                    <a:pt x="0" y="26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82;p3">
              <a:extLst>
                <a:ext uri="{FF2B5EF4-FFF2-40B4-BE49-F238E27FC236}">
                  <a16:creationId xmlns:a16="http://schemas.microsoft.com/office/drawing/2014/main" id="{06587D1B-8EDB-44C4-85CD-572F22AA9FEC}"/>
                </a:ext>
              </a:extLst>
            </p:cNvPr>
            <p:cNvSpPr txBox="1"/>
            <p:nvPr/>
          </p:nvSpPr>
          <p:spPr>
            <a:xfrm>
              <a:off x="2988498" y="1961435"/>
              <a:ext cx="2504268" cy="835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en-US"/>
              </a:defPPr>
              <a:lvl1pPr marR="0" lvl="0" inden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 b="1">
                  <a:solidFill>
                    <a:srgbClr val="3F3F3F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2400">
                  <a:latin typeface="+mn-lt"/>
                  <a:ea typeface="Calibri" panose="020F0502020204030204" pitchFamily="34" charset="0"/>
                  <a:cs typeface="Calibri" panose="020F0502020204030204" pitchFamily="34" charset="0"/>
                </a:rPr>
                <a:t>WEBSOCKET</a:t>
              </a:r>
              <a:endParaRPr lang="vi-VN" sz="2400">
                <a:latin typeface="+mn-lt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AB018F4-EFE6-4621-86C6-A23AF446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88" y="3116852"/>
            <a:ext cx="548640" cy="5645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81CD13-F1DB-4487-853C-648F6B02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98" y="4283581"/>
            <a:ext cx="472820" cy="472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ABE9A45-9A2A-498D-AD71-0E0CBA34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63" y="1826859"/>
            <a:ext cx="548640" cy="5486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A98838-1C6B-4D14-9020-03D68A17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298" y="5478998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Code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DF570-AFCF-42C1-9507-F3E0EB5BD094}"/>
              </a:ext>
            </a:extLst>
          </p:cNvPr>
          <p:cNvSpPr txBox="1"/>
          <p:nvPr/>
        </p:nvSpPr>
        <p:spPr>
          <a:xfrm>
            <a:off x="1371600" y="1538187"/>
            <a:ext cx="9764857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/>
              <a:t>1. Define class JwtService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263E9-8F38-48CF-8DE9-19E9B4B2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07752"/>
            <a:ext cx="9601200" cy="381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15D66-9A8C-498C-A75F-CDB79350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207752"/>
            <a:ext cx="9601200" cy="3792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FF166-C4FB-4309-B908-8F828138D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14" y="2189189"/>
            <a:ext cx="9606286" cy="3792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81BE1-BE37-4065-A702-25DBDA9B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514" y="2207751"/>
            <a:ext cx="9572536" cy="3792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C7F217-65DA-4262-9BFC-3FAC4617B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514" y="2157739"/>
            <a:ext cx="9601200" cy="380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9601200" cy="522584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</a:rPr>
              <a:t>2. Define class UserController to handle request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603D1-AD99-45E0-9DBA-E8DBB309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67" y="2346628"/>
            <a:ext cx="7600202" cy="4178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ED9889-5F03-4185-92DB-9BF0AC458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467" y="2368029"/>
            <a:ext cx="7600202" cy="4169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F33DA-CE95-4270-9EC7-CB71B53B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926" y="4429388"/>
            <a:ext cx="7600202" cy="2096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0A2E66-2339-4B50-9CAD-F43F511C0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67" y="2335002"/>
            <a:ext cx="7631661" cy="4201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B4AC8E-83E6-408E-9D19-9F4807B73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926" y="2368029"/>
            <a:ext cx="7569447" cy="4157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60BBA0-91DD-40BB-95F8-44AA337F2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196" y="2369431"/>
            <a:ext cx="7600201" cy="4156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235EFB-32FC-4910-81A8-6E3623C5C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2926" y="2357249"/>
            <a:ext cx="7600200" cy="41508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2DBF6-D7CE-44F1-806F-AAE9A19C8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2924" y="2334155"/>
            <a:ext cx="7609808" cy="4150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FCCCDE-07D0-4E69-AC48-A0DA03EE98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3164" y="2299928"/>
            <a:ext cx="9816807" cy="42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3. Define JwtFilter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21B39-72A7-4EE4-ABB6-C5702A17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94" y="1800332"/>
            <a:ext cx="9502205" cy="4772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89C77-3261-4CA6-B238-01E160C1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94" y="1807890"/>
            <a:ext cx="9502205" cy="4765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CAA5A-DE9C-483A-83ED-B9F8AD31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593" y="1807890"/>
            <a:ext cx="9502205" cy="4765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62CCE1-CE19-4857-B151-148F42B2C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592" y="1828614"/>
            <a:ext cx="9502205" cy="47749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EE57CC-F175-42B9-8B6A-B2AB7D5FD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590" y="1828614"/>
            <a:ext cx="9502204" cy="47749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04D729-7821-4463-BF4C-20A107D44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536" y="1846735"/>
            <a:ext cx="9502204" cy="47415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5D3358-2561-48D5-9601-04927B68F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0537" y="1792883"/>
            <a:ext cx="9502203" cy="47415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A45488-D6CC-4B5E-9489-297D7897D3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476" y="1828556"/>
            <a:ext cx="9502203" cy="47558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7899F4-AE95-4688-8F64-6963957CC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0415" y="1846687"/>
            <a:ext cx="9502203" cy="4760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68EB1-7A0B-41E4-BC5C-B15E3198F6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0417" y="5578943"/>
            <a:ext cx="9502201" cy="991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4F1495-AD35-4067-BD1E-EB6BB7E358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0415" y="1852345"/>
            <a:ext cx="9502203" cy="4780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5ED7D5-CAB1-4B0A-BB28-ED364E31E6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0416" y="1852296"/>
            <a:ext cx="9502202" cy="47436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554BC4-F67D-40DF-AE03-A002D0AD0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0416" y="1839006"/>
            <a:ext cx="9502202" cy="47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4. Config Spring Security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CE965E-D043-4CAE-9036-F1DCF070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40" y="1644791"/>
            <a:ext cx="8192210" cy="4808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64A089-1418-4200-9844-84972824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40" y="1698509"/>
            <a:ext cx="8192210" cy="4754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094D54-4518-4F72-8AA9-831ED566C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840" y="1644791"/>
            <a:ext cx="8130911" cy="47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9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B16C5-9C00-41A0-8E3A-208A1419E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12" y="1637520"/>
            <a:ext cx="9441288" cy="4208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6925A3-0BB2-45B2-9247-D7E7B58E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13" y="1637520"/>
            <a:ext cx="9474186" cy="4651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AC699F-3771-4D69-A829-102DEEA2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512" y="1628345"/>
            <a:ext cx="9474187" cy="4669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E3EF0F-3D31-45E3-AD2C-FDB9B8AC2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10" y="1637520"/>
            <a:ext cx="9441290" cy="46485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E6CC7A-F53C-4A8B-BB79-231E58E25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511" y="1637520"/>
            <a:ext cx="9441288" cy="47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>
                <a:solidFill>
                  <a:schemeClr val="bg2">
                    <a:lumMod val="10000"/>
                  </a:schemeClr>
                </a:solidFill>
                <a:latin typeface="+mn-lt"/>
              </a:rPr>
              <a:t>WEBSOCKET</a:t>
            </a:r>
            <a:endParaRPr lang="en-US" sz="6000" b="1" cap="non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1069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Overview Websocket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5253"/>
            <a:ext cx="5216236" cy="3587494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solidFill>
                  <a:schemeClr val="tx1"/>
                </a:solidFill>
              </a:rPr>
              <a:t>What is Websocket 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solidFill>
                  <a:schemeClr val="tx1"/>
                </a:solidFill>
              </a:rPr>
              <a:t>What is Websocket used for?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solidFill>
                  <a:schemeClr val="tx1"/>
                </a:solidFill>
              </a:rPr>
              <a:t>WebSocket in Spring Application?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solidFill>
                  <a:schemeClr val="tx1"/>
                </a:solidFill>
              </a:rPr>
              <a:t>Advantage ? Disadvantage ?</a:t>
            </a:r>
          </a:p>
        </p:txBody>
      </p:sp>
      <p:pic>
        <p:nvPicPr>
          <p:cNvPr id="1026" name="Picture 2" descr="WebSocket Implementation with Spring Boot and STOMP | Toptal®">
            <a:extLst>
              <a:ext uri="{FF2B5EF4-FFF2-40B4-BE49-F238E27FC236}">
                <a16:creationId xmlns:a16="http://schemas.microsoft.com/office/drawing/2014/main" id="{201EA8C2-D1F5-4F90-A258-EE6C9B8F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79640"/>
            <a:ext cx="4572000" cy="23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Flow of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6047822" cy="113071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</a:rPr>
              <a:t>Diagram configure websocket  connections :</a:t>
            </a:r>
          </a:p>
        </p:txBody>
      </p:sp>
      <p:pic>
        <p:nvPicPr>
          <p:cNvPr id="1026" name="Picture 2" descr="Spring Boot WebSocket: How messages are handled on server-side">
            <a:extLst>
              <a:ext uri="{FF2B5EF4-FFF2-40B4-BE49-F238E27FC236}">
                <a16:creationId xmlns:a16="http://schemas.microsoft.com/office/drawing/2014/main" id="{70445D35-3093-4A18-ADC5-DAB4C38A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91" y="2446982"/>
            <a:ext cx="9881062" cy="39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1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Example WebSocket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9404556" cy="5004620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Add dependencies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Define WebsocketConfig class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Initialize Message Model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Initialize Message-Handling Controller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solidFill>
                  <a:schemeClr val="tx1"/>
                </a:solidFill>
              </a:rPr>
              <a:t>Create a Browser client (FE)</a:t>
            </a:r>
          </a:p>
        </p:txBody>
      </p:sp>
    </p:spTree>
    <p:extLst>
      <p:ext uri="{BB962C8B-B14F-4D97-AF65-F5344CB8AC3E}">
        <p14:creationId xmlns:p14="http://schemas.microsoft.com/office/powerpoint/2010/main" val="88603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Define WebsocketConfig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73A67-06CA-4441-8DB9-E03844D2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11" y="1710695"/>
            <a:ext cx="9469090" cy="37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cap="none">
                <a:solidFill>
                  <a:schemeClr val="bg2">
                    <a:lumMod val="10000"/>
                  </a:schemeClr>
                </a:solidFill>
                <a:latin typeface="+mn-lt"/>
              </a:rPr>
              <a:t>SPRING DATA JPA</a:t>
            </a:r>
            <a:endParaRPr lang="en-US" sz="6000" b="1" cap="non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Define WebsocketConfig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4C46-2708-4C29-AADE-884D3738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258" y="1632154"/>
            <a:ext cx="9601200" cy="116471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</a:rPr>
              <a:t>When run application : The WebSocket server will start and be ready to receive connections from the client as follows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9605A-4E81-46BC-BBCF-A17FAC3F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16" y="2872650"/>
            <a:ext cx="9443884" cy="2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Initialize Message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02B10E-1A47-43BC-835F-3882D279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80" y="2028409"/>
            <a:ext cx="3535705" cy="28355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3851-846B-44BE-96C1-49A7D92B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85" y="2028409"/>
            <a:ext cx="3535705" cy="28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Initialize Message-Handling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AB9EF-949C-483E-AC19-77E98731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14969"/>
            <a:ext cx="9601200" cy="3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Font-end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8970B-1BCA-4B1B-8707-14375647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08" y="2045288"/>
            <a:ext cx="7049111" cy="2034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8CEDC-8563-40DE-B0E3-C2CDAC92B4D6}"/>
              </a:ext>
            </a:extLst>
          </p:cNvPr>
          <p:cNvSpPr txBox="1"/>
          <p:nvPr/>
        </p:nvSpPr>
        <p:spPr>
          <a:xfrm>
            <a:off x="1513489" y="1571761"/>
            <a:ext cx="4340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/>
              <a:t>Create function connect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2BF57-F375-4063-89CD-AC4BF21E2EB2}"/>
              </a:ext>
            </a:extLst>
          </p:cNvPr>
          <p:cNvSpPr txBox="1"/>
          <p:nvPr/>
        </p:nvSpPr>
        <p:spPr>
          <a:xfrm>
            <a:off x="1421123" y="4245752"/>
            <a:ext cx="4283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/>
              <a:t>Create function sendMessage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7AEADF-A403-41FC-B57E-328930BA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07" y="4842387"/>
            <a:ext cx="7049111" cy="16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8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>
                <a:latin typeface="+mn-lt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A951C-4199-4725-B648-8BD25834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80" y="1582298"/>
            <a:ext cx="9173497" cy="48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THANK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83C47-D968-460C-9EA4-09143A05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3600" b="1"/>
              <a:t>YOU FOR LISTENING</a:t>
            </a:r>
            <a:endParaRPr lang="en-US" sz="3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01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7000" b="1">
                <a:latin typeface="+mn-lt"/>
              </a:rPr>
              <a:t>Q &amp; A</a:t>
            </a:r>
            <a:endParaRPr lang="en-US" sz="7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380688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Overview Spring Data JPA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84671"/>
            <a:ext cx="10210801" cy="526942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28BF182-C4FC-49D6-A6FB-E9DE9FB3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09" y="1893626"/>
            <a:ext cx="4440381" cy="3648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94DC4-6ADD-402A-AFF5-4AADF4CE176B}"/>
              </a:ext>
            </a:extLst>
          </p:cNvPr>
          <p:cNvSpPr txBox="1"/>
          <p:nvPr/>
        </p:nvSpPr>
        <p:spPr>
          <a:xfrm>
            <a:off x="6096000" y="1836705"/>
            <a:ext cx="5913120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What is Spring Data JPA ?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Advantage  ?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Disadvantage  ?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Why  should you use JPA ?</a:t>
            </a:r>
          </a:p>
          <a:p>
            <a:pPr marL="628650" indent="-28416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No-code repositories </a:t>
            </a:r>
          </a:p>
          <a:p>
            <a:pPr marL="628650" indent="-28416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200" b="0" i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Reduced boilerplate code </a:t>
            </a:r>
          </a:p>
          <a:p>
            <a:pPr marL="628650" indent="-284163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sz="220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200" b="0" i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enerated queries 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8933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JDBC &amp; Spring Data JPA</a:t>
            </a:r>
            <a:endParaRPr lang="en-US" sz="36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DFCB1-7EFC-42F0-8976-8C1D8BCB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71768"/>
            <a:ext cx="5085583" cy="1121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4A9D8-F016-46CD-A849-C15FD99A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77" y="1671768"/>
            <a:ext cx="5137627" cy="4873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DA095-C041-4E2D-ABE8-9E572A2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945" y="1671768"/>
            <a:ext cx="4572396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Architecture of JPA ?</a:t>
            </a:r>
            <a:endParaRPr lang="en-US" sz="3600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CDAF94-2027-4D2A-9B15-1F8E217165E5}"/>
              </a:ext>
            </a:extLst>
          </p:cNvPr>
          <p:cNvSpPr/>
          <p:nvPr/>
        </p:nvSpPr>
        <p:spPr>
          <a:xfrm>
            <a:off x="4710060" y="1967375"/>
            <a:ext cx="2267530" cy="6018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Persistence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31B9-A98C-47E9-89A1-F0AF1BCF0A4A}"/>
              </a:ext>
            </a:extLst>
          </p:cNvPr>
          <p:cNvSpPr/>
          <p:nvPr/>
        </p:nvSpPr>
        <p:spPr>
          <a:xfrm>
            <a:off x="4720610" y="3261465"/>
            <a:ext cx="2291439" cy="625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effectLst/>
                <a:ea typeface="Arial" panose="020B0604020202020204" pitchFamily="34" charset="0"/>
              </a:rPr>
              <a:t>EntityManagerFactory</a:t>
            </a:r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2D9E6-1573-4FB1-AB8E-34352A9D278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5843825" y="2569197"/>
            <a:ext cx="22505" cy="692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96B2AB-6438-4609-9300-26567721B913}"/>
              </a:ext>
            </a:extLst>
          </p:cNvPr>
          <p:cNvSpPr txBox="1"/>
          <p:nvPr/>
        </p:nvSpPr>
        <p:spPr>
          <a:xfrm flipH="1">
            <a:off x="5906157" y="2761442"/>
            <a:ext cx="90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Creates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C97FF2-CBDB-4245-A5E3-3D6C10B6F836}"/>
              </a:ext>
            </a:extLst>
          </p:cNvPr>
          <p:cNvSpPr/>
          <p:nvPr/>
        </p:nvSpPr>
        <p:spPr>
          <a:xfrm>
            <a:off x="4710060" y="4578946"/>
            <a:ext cx="2291439" cy="56136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effectLst/>
                <a:ea typeface="Arial" panose="020B0604020202020204" pitchFamily="34" charset="0"/>
              </a:rPr>
              <a:t>EntityManager</a:t>
            </a:r>
            <a:endParaRPr lang="en-US" sz="16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D74DBA-D201-4110-8E2F-CD524C24C0DF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 flipH="1">
            <a:off x="5855780" y="3886678"/>
            <a:ext cx="10550" cy="692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32EAA9-56E7-4FDE-908E-587B55DEEA93}"/>
              </a:ext>
            </a:extLst>
          </p:cNvPr>
          <p:cNvSpPr txBox="1"/>
          <p:nvPr/>
        </p:nvSpPr>
        <p:spPr>
          <a:xfrm>
            <a:off x="5885169" y="4075928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Creates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F09102-22E4-4850-B068-E04D7DB1A51E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 flipH="1">
            <a:off x="5840689" y="5140308"/>
            <a:ext cx="15091" cy="686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E122746-D074-4D30-B167-3465C091250B}"/>
              </a:ext>
            </a:extLst>
          </p:cNvPr>
          <p:cNvSpPr/>
          <p:nvPr/>
        </p:nvSpPr>
        <p:spPr>
          <a:xfrm>
            <a:off x="4706924" y="5826585"/>
            <a:ext cx="2267530" cy="6037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effectLst/>
                <a:ea typeface="Arial" panose="020B0604020202020204" pitchFamily="34" charset="0"/>
              </a:rPr>
              <a:t>Entity</a:t>
            </a:r>
            <a:endParaRPr 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D20D2F-8180-4DDA-91A3-652CE6D247C6}"/>
              </a:ext>
            </a:extLst>
          </p:cNvPr>
          <p:cNvSpPr txBox="1"/>
          <p:nvPr/>
        </p:nvSpPr>
        <p:spPr>
          <a:xfrm>
            <a:off x="5845930" y="5329558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BC0E1A"/>
                </a:solidFill>
              </a:rPr>
              <a:t>Manages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5B222F-8E66-4ABB-BD74-09C0A72AA002}"/>
              </a:ext>
            </a:extLst>
          </p:cNvPr>
          <p:cNvCxnSpPr>
            <a:cxnSpLocks/>
            <a:stCxn id="30" idx="3"/>
            <a:endCxn id="47" idx="1"/>
          </p:cNvCxnSpPr>
          <p:nvPr/>
        </p:nvCxnSpPr>
        <p:spPr>
          <a:xfrm flipV="1">
            <a:off x="7001499" y="3574007"/>
            <a:ext cx="736102" cy="1285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C65242D-E5CF-446D-A1D5-B87348E61828}"/>
              </a:ext>
            </a:extLst>
          </p:cNvPr>
          <p:cNvSpPr/>
          <p:nvPr/>
        </p:nvSpPr>
        <p:spPr>
          <a:xfrm>
            <a:off x="7737601" y="3261400"/>
            <a:ext cx="2291438" cy="6252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EntityTransaction</a:t>
            </a:r>
            <a:endParaRPr lang="en-US" sz="16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160D79-FB15-4819-9492-460F0B3A51DB}"/>
              </a:ext>
            </a:extLst>
          </p:cNvPr>
          <p:cNvSpPr/>
          <p:nvPr/>
        </p:nvSpPr>
        <p:spPr>
          <a:xfrm>
            <a:off x="7737602" y="5807819"/>
            <a:ext cx="2291438" cy="594877"/>
          </a:xfrm>
          <a:prstGeom prst="rect">
            <a:avLst/>
          </a:prstGeom>
          <a:solidFill>
            <a:srgbClr val="BC0E1A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Query</a:t>
            </a:r>
            <a:endParaRPr lang="en-US" sz="16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867F62-7879-43CD-A1FB-80BE4E09C1E1}"/>
              </a:ext>
            </a:extLst>
          </p:cNvPr>
          <p:cNvCxnSpPr>
            <a:cxnSpLocks/>
            <a:stCxn id="30" idx="3"/>
            <a:endCxn id="52" idx="1"/>
          </p:cNvCxnSpPr>
          <p:nvPr/>
        </p:nvCxnSpPr>
        <p:spPr>
          <a:xfrm>
            <a:off x="7001499" y="4859627"/>
            <a:ext cx="736103" cy="124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4836CA8-0936-4068-9DA8-332D4086C8BE}"/>
              </a:ext>
            </a:extLst>
          </p:cNvPr>
          <p:cNvSpPr txBox="1"/>
          <p:nvPr/>
        </p:nvSpPr>
        <p:spPr>
          <a:xfrm>
            <a:off x="7101975" y="467384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Creates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3101E-494A-459E-9F3E-2034D19CAF07}"/>
              </a:ext>
            </a:extLst>
          </p:cNvPr>
          <p:cNvSpPr txBox="1"/>
          <p:nvPr/>
        </p:nvSpPr>
        <p:spPr>
          <a:xfrm>
            <a:off x="5574876" y="552677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AAD5A-D976-431F-8738-A608FD18A588}"/>
              </a:ext>
            </a:extLst>
          </p:cNvPr>
          <p:cNvSpPr txBox="1"/>
          <p:nvPr/>
        </p:nvSpPr>
        <p:spPr>
          <a:xfrm>
            <a:off x="7436123" y="580781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4E7AA0-4048-4EC5-A081-87F21381B070}"/>
              </a:ext>
            </a:extLst>
          </p:cNvPr>
          <p:cNvSpPr txBox="1"/>
          <p:nvPr/>
        </p:nvSpPr>
        <p:spPr>
          <a:xfrm>
            <a:off x="5581346" y="435870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08BA0-4FC2-4D06-A5B8-5CFC881A95DB}"/>
              </a:ext>
            </a:extLst>
          </p:cNvPr>
          <p:cNvSpPr txBox="1"/>
          <p:nvPr/>
        </p:nvSpPr>
        <p:spPr>
          <a:xfrm>
            <a:off x="7180925" y="400341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6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26" grpId="0"/>
      <p:bldP spid="30" grpId="0" animBg="1"/>
      <p:bldP spid="35" grpId="0"/>
      <p:bldP spid="41" grpId="0" animBg="1"/>
      <p:bldP spid="45" grpId="0"/>
      <p:bldP spid="47" grpId="0" animBg="1"/>
      <p:bldP spid="52" grpId="0" animBg="1"/>
      <p:bldP spid="59" grpId="0"/>
      <p:bldP spid="3" grpId="0"/>
      <p:bldP spid="21" grpId="0"/>
      <p:bldP spid="2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6760-D750-4E4C-96AF-36CC0E35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866672" cy="72021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>
                <a:latin typeface="+mn-lt"/>
              </a:rPr>
              <a:t>Example Architecture of JPA 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4804F-8F88-4BA0-8926-71B5E6B5B6BB}"/>
              </a:ext>
            </a:extLst>
          </p:cNvPr>
          <p:cNvSpPr txBox="1"/>
          <p:nvPr/>
        </p:nvSpPr>
        <p:spPr>
          <a:xfrm>
            <a:off x="1286208" y="1583564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When run application, EntityManagerFactory will be Initalized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0FBFD-849D-4865-ACBD-C94081C1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2192002"/>
            <a:ext cx="10684566" cy="1033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1D7A2F-1402-4239-9DD8-B6A874C287B9}"/>
              </a:ext>
            </a:extLst>
          </p:cNvPr>
          <p:cNvSpPr txBox="1"/>
          <p:nvPr/>
        </p:nvSpPr>
        <p:spPr>
          <a:xfrm>
            <a:off x="1286208" y="3488761"/>
            <a:ext cx="71865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For example, inject an Repository into a class and use 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FA77FF-0E86-4FE7-A42D-F2F89E07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30" y="4072774"/>
            <a:ext cx="3261643" cy="15698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49078-47F3-498F-A283-898FC22A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151" y="4095636"/>
            <a:ext cx="3254022" cy="15469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0BF616-0587-4E62-BFED-895F40462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29" y="4095636"/>
            <a:ext cx="3261643" cy="153937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AD8976-4555-41BB-B846-E564F60D00A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603173" y="4226636"/>
            <a:ext cx="1267689" cy="488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99E7E5-A033-455C-A8FC-49D8FDA72F54}"/>
              </a:ext>
            </a:extLst>
          </p:cNvPr>
          <p:cNvSpPr txBox="1"/>
          <p:nvPr/>
        </p:nvSpPr>
        <p:spPr>
          <a:xfrm>
            <a:off x="5870862" y="4041970"/>
            <a:ext cx="369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Inject Repository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4DDD16-6B42-40DD-945F-53561CA91E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463845" y="5274436"/>
            <a:ext cx="14070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E8952F-FAC2-40F2-8159-C651C625F4C5}"/>
              </a:ext>
            </a:extLst>
          </p:cNvPr>
          <p:cNvSpPr txBox="1"/>
          <p:nvPr/>
        </p:nvSpPr>
        <p:spPr>
          <a:xfrm>
            <a:off x="5870862" y="5089770"/>
            <a:ext cx="224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Use EntityManager</a:t>
            </a:r>
          </a:p>
        </p:txBody>
      </p:sp>
    </p:spTree>
    <p:extLst>
      <p:ext uri="{BB962C8B-B14F-4D97-AF65-F5344CB8AC3E}">
        <p14:creationId xmlns:p14="http://schemas.microsoft.com/office/powerpoint/2010/main" val="5707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5" grpId="0"/>
      <p:bldP spid="25" grpId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Spring Data Repository Interface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118" y="1577804"/>
            <a:ext cx="10210801" cy="526942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F8847-4A8E-40D4-A685-FF9E1AE2693D}"/>
              </a:ext>
            </a:extLst>
          </p:cNvPr>
          <p:cNvSpPr/>
          <p:nvPr/>
        </p:nvSpPr>
        <p:spPr>
          <a:xfrm>
            <a:off x="4881879" y="1786711"/>
            <a:ext cx="3190240" cy="8229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Repository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1AC50-49FD-482A-8A18-F124AAC303D3}"/>
              </a:ext>
            </a:extLst>
          </p:cNvPr>
          <p:cNvSpPr/>
          <p:nvPr/>
        </p:nvSpPr>
        <p:spPr>
          <a:xfrm>
            <a:off x="4881879" y="3137216"/>
            <a:ext cx="3190240" cy="8229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CrudRepository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A3B1D-602F-4194-9495-21B4C824A195}"/>
              </a:ext>
            </a:extLst>
          </p:cNvPr>
          <p:cNvSpPr/>
          <p:nvPr/>
        </p:nvSpPr>
        <p:spPr>
          <a:xfrm>
            <a:off x="4881879" y="4452654"/>
            <a:ext cx="3190240" cy="82296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PagingAndSorting</a:t>
            </a:r>
          </a:p>
          <a:p>
            <a:pPr algn="ctr"/>
            <a:r>
              <a:rPr lang="en-US" b="1"/>
              <a:t>Repository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C33547-4376-4824-AC45-9927FFAC5394}"/>
              </a:ext>
            </a:extLst>
          </p:cNvPr>
          <p:cNvSpPr/>
          <p:nvPr/>
        </p:nvSpPr>
        <p:spPr>
          <a:xfrm>
            <a:off x="4881879" y="5768092"/>
            <a:ext cx="3190240" cy="82296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JpaRepository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7598F-1239-4769-A90E-0E4C8AA6959B}"/>
              </a:ext>
            </a:extLst>
          </p:cNvPr>
          <p:cNvSpPr txBox="1"/>
          <p:nvPr/>
        </p:nvSpPr>
        <p:spPr>
          <a:xfrm>
            <a:off x="6587833" y="40278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extends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32FE2F0-94F8-411D-8ACB-CEBE9CD1FD72}"/>
              </a:ext>
            </a:extLst>
          </p:cNvPr>
          <p:cNvSpPr/>
          <p:nvPr/>
        </p:nvSpPr>
        <p:spPr>
          <a:xfrm>
            <a:off x="6431279" y="3964073"/>
            <a:ext cx="96520" cy="496882"/>
          </a:xfrm>
          <a:prstGeom prst="up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7175177-B245-472F-B6B6-15A02C0674B0}"/>
              </a:ext>
            </a:extLst>
          </p:cNvPr>
          <p:cNvSpPr/>
          <p:nvPr/>
        </p:nvSpPr>
        <p:spPr>
          <a:xfrm>
            <a:off x="6428739" y="2613568"/>
            <a:ext cx="96520" cy="496882"/>
          </a:xfrm>
          <a:prstGeom prst="up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3DCCBF41-D20C-48E2-9BD7-106523ABDCF2}"/>
              </a:ext>
            </a:extLst>
          </p:cNvPr>
          <p:cNvSpPr/>
          <p:nvPr/>
        </p:nvSpPr>
        <p:spPr>
          <a:xfrm>
            <a:off x="6476999" y="5273412"/>
            <a:ext cx="96520" cy="496882"/>
          </a:xfrm>
          <a:prstGeom prst="up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8EA8F-77F1-43A6-A3D8-8DBA145D389C}"/>
              </a:ext>
            </a:extLst>
          </p:cNvPr>
          <p:cNvSpPr txBox="1"/>
          <p:nvPr/>
        </p:nvSpPr>
        <p:spPr>
          <a:xfrm>
            <a:off x="6587833" y="53542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4EF89-78B2-4530-A0E4-19D1A46B1D45}"/>
              </a:ext>
            </a:extLst>
          </p:cNvPr>
          <p:cNvSpPr txBox="1"/>
          <p:nvPr/>
        </p:nvSpPr>
        <p:spPr>
          <a:xfrm>
            <a:off x="6587833" y="2706311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extends</a:t>
            </a:r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7F2874C1-9062-45F8-9C0F-53B521511797}"/>
              </a:ext>
            </a:extLst>
          </p:cNvPr>
          <p:cNvSpPr/>
          <p:nvPr/>
        </p:nvSpPr>
        <p:spPr>
          <a:xfrm>
            <a:off x="8544560" y="1786711"/>
            <a:ext cx="96520" cy="3486701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223EE-4DB6-40B8-AC2D-861B35A8B5EE}"/>
              </a:ext>
            </a:extLst>
          </p:cNvPr>
          <p:cNvSpPr txBox="1"/>
          <p:nvPr/>
        </p:nvSpPr>
        <p:spPr>
          <a:xfrm>
            <a:off x="8641080" y="3137216"/>
            <a:ext cx="294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3 interface belong Spring Data</a:t>
            </a: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89A8A526-2404-4AC9-A77A-CFADADF6FB43}"/>
              </a:ext>
            </a:extLst>
          </p:cNvPr>
          <p:cNvSpPr/>
          <p:nvPr/>
        </p:nvSpPr>
        <p:spPr>
          <a:xfrm>
            <a:off x="8544560" y="5825371"/>
            <a:ext cx="96520" cy="822959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3DDB13-C92E-43B8-91B7-C8C01B3A61E8}"/>
              </a:ext>
            </a:extLst>
          </p:cNvPr>
          <p:cNvSpPr txBox="1"/>
          <p:nvPr/>
        </p:nvSpPr>
        <p:spPr>
          <a:xfrm flipH="1">
            <a:off x="8894390" y="5951081"/>
            <a:ext cx="227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Spring Data JPA</a:t>
            </a:r>
          </a:p>
        </p:txBody>
      </p:sp>
    </p:spTree>
    <p:extLst>
      <p:ext uri="{BB962C8B-B14F-4D97-AF65-F5344CB8AC3E}">
        <p14:creationId xmlns:p14="http://schemas.microsoft.com/office/powerpoint/2010/main" val="15643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7" grpId="0" animBg="1"/>
      <p:bldP spid="8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18" grpId="0"/>
      <p:bldP spid="34" grpId="0" animBg="1"/>
      <p:bldP spid="35" grpId="0"/>
      <p:bldP spid="37" grpId="0" animBg="1"/>
      <p:bldP spid="36" grpId="0"/>
    </p:bldLst>
  </p:timing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win32_fixed" id="{558D5976-FB30-4A95-BB80-CA116B0EB176}" vid="{E687FBBE-46FC-480B-AF08-1C12C660A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BF0FE3-3D8D-448F-9BC3-1FD016A859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E2FB8F-FBDB-405A-A6AC-9CF7C859199D}">
  <ds:schemaRefs>
    <ds:schemaRef ds:uri="http://schemas.openxmlformats.org/package/2006/metadata/core-properties"/>
    <ds:schemaRef ds:uri="http://www.w3.org/XML/1998/namespace"/>
    <ds:schemaRef ds:uri="http://schemas.microsoft.com/sharepoint/v3"/>
    <ds:schemaRef ds:uri="71af3243-3dd4-4a8d-8c0d-dd76da1f02a5"/>
    <ds:schemaRef ds:uri="http://schemas.microsoft.com/office/2006/metadata/properties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FC2BBCC-A5B7-4DDE-8795-98160FD34D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6614</TotalTime>
  <Words>672</Words>
  <Application>Microsoft Office PowerPoint</Application>
  <PresentationFormat>Widescreen</PresentationFormat>
  <Paragraphs>232</Paragraphs>
  <Slides>46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Black</vt:lpstr>
      <vt:lpstr>Arial Rounded MT Bold</vt:lpstr>
      <vt:lpstr>Calibri</vt:lpstr>
      <vt:lpstr>Colonna MT</vt:lpstr>
      <vt:lpstr>Franklin Gothic Book</vt:lpstr>
      <vt:lpstr>Impact</vt:lpstr>
      <vt:lpstr>Wingdings</vt:lpstr>
      <vt:lpstr>Crop</vt:lpstr>
      <vt:lpstr>PowerPoint Presentation</vt:lpstr>
      <vt:lpstr>SUMMARY   ABOUT   KNOWLEDGE  JAVA  &amp;&amp; SPRING</vt:lpstr>
      <vt:lpstr>Overview</vt:lpstr>
      <vt:lpstr>SPRING DATA JPA</vt:lpstr>
      <vt:lpstr>Overview Spring Data JPA</vt:lpstr>
      <vt:lpstr>JDBC &amp; Spring Data JPA</vt:lpstr>
      <vt:lpstr>Architecture of JPA ?</vt:lpstr>
      <vt:lpstr>Example Architecture of JPA ? </vt:lpstr>
      <vt:lpstr>Spring Data Repository Interface</vt:lpstr>
      <vt:lpstr>Example JpaRepository</vt:lpstr>
      <vt:lpstr>Basic Spring Data JPA Flow</vt:lpstr>
      <vt:lpstr>Working With Spring Data JPA + Database</vt:lpstr>
      <vt:lpstr>Working With Spring Data JPA + Database</vt:lpstr>
      <vt:lpstr>Working With Spring Data JPA + Database</vt:lpstr>
      <vt:lpstr>Working With Spring Data JPA + Database</vt:lpstr>
      <vt:lpstr>SPRING SECURITY</vt:lpstr>
      <vt:lpstr>Overview Spring Security</vt:lpstr>
      <vt:lpstr>Spring Security in work flow</vt:lpstr>
      <vt:lpstr>Architecture Spring Security</vt:lpstr>
      <vt:lpstr>Implementing Spring security </vt:lpstr>
      <vt:lpstr>Code Example Spring Security Config </vt:lpstr>
      <vt:lpstr>Code Example Spring Security Config </vt:lpstr>
      <vt:lpstr>Code Example Spring Security Config </vt:lpstr>
      <vt:lpstr>JSON WEB TOKENS </vt:lpstr>
      <vt:lpstr>JSON Web Tokens (JWT) </vt:lpstr>
      <vt:lpstr>What is the JSON Web Token structure?  </vt:lpstr>
      <vt:lpstr>Session based vs Token based </vt:lpstr>
      <vt:lpstr>Work flow of JWT</vt:lpstr>
      <vt:lpstr>Implementing JWT in Spring Security</vt:lpstr>
      <vt:lpstr>Code example</vt:lpstr>
      <vt:lpstr>Code example</vt:lpstr>
      <vt:lpstr>3. Define JwtFilter class</vt:lpstr>
      <vt:lpstr>4. Config Spring Security</vt:lpstr>
      <vt:lpstr>Result</vt:lpstr>
      <vt:lpstr>WEBSOCKET</vt:lpstr>
      <vt:lpstr>Overview Websocket</vt:lpstr>
      <vt:lpstr>Flow of Messages</vt:lpstr>
      <vt:lpstr>Example WebSocket</vt:lpstr>
      <vt:lpstr>Define WebsocketConfig Class</vt:lpstr>
      <vt:lpstr>Define WebsocketConfig Class</vt:lpstr>
      <vt:lpstr>Initialize Message Model</vt:lpstr>
      <vt:lpstr>Initialize Message-Handling Controller</vt:lpstr>
      <vt:lpstr>Font-end</vt:lpstr>
      <vt:lpstr>Result</vt:lpstr>
      <vt:lpstr>THANK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 ABOUT KNOWLEAGE</dc:title>
  <dc:creator>Võ Ngọc Khánh</dc:creator>
  <cp:lastModifiedBy>Võ Ngọc Khánh</cp:lastModifiedBy>
  <cp:revision>831</cp:revision>
  <dcterms:created xsi:type="dcterms:W3CDTF">2023-04-04T12:49:04Z</dcterms:created>
  <dcterms:modified xsi:type="dcterms:W3CDTF">2023-04-14T00:18:59Z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